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embeddedFontLst>
    <p:embeddedFont>
      <p:font typeface="Nunito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6638e288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6638e288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5ef7c246c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05ef7c246c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Con: no weaning doses, only for moderate to severe opioid use disorder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05ef7c246c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05ef7c246c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5ef7c246c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5ef7c246c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5ef7c246c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5ef7c246c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5ef7c246c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05ef7c246c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drug effects of drugs and ETOH and benzos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Respiratory depression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Severe liver ds–increased plasma levels and half life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CANT TAKE THE SUBLOCADE AWAY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80c7450f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080c7450f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BOX for death with IV injection and it is available through a restricted program called REMS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080c7450f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080c7450f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CYP3a4 inhibitors: CLARITHROMYCIN, EMYCIN, DILTIAXEM, ITRACONAXOLE, KETOCONAXOL, RITONIVIR, VERAPAMIL, goldenseal and grapefruit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CYP3a4 inducers: PHENOBARBITOL, PHENYTOIN, RIFAMPICIN, St. JOhn’s wart and glucocorticoids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SSRIs are the most commonly prescribed antidepressants, also SNRIs, Triptans, TCAs, MAOIs, analgesics such as tylenol (hyperthermia, agitation, disorientations, tonic-clonic movements) over 30 drugs/ supplements listed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3450b41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23450b41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REMS pharmacy (Risk Evaluation and Mitigation Strategy) You don’t have to be certified in REMS to have the shot delivered to your office when you order it for a patient but the pharmacy is certified. YOU ORDER with a prescription just like any other prescription.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keep a supply of Sublocade in your office for “ON THE SPOT TREATMENT, like a tetanus shot” you would need to be REMS certified.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3450b412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23450b412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REMS pharmacy (Risk Evaluation and Mitigation Strategy) You don’t have to be certified in REMS to have the shot delivered to your office when you order it for a patient but the pharmacy is certified. YOU ORDER with a prescription just like any other prescription.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keep a supply of Sublocade in your office for “ON THE SPOT TREATMENT, like a tetanus shot” you would need to be REMS certified.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80c7450f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80c7450f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 in the USA, Virginia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5ef7c246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05ef7c246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REMS pharmacy (Risk Evaluation and Mitigation Strategy) You don’t have to be certified in REMS to have the shot delivered to your office when you order it for a patient but the pharmacy is certified. YOU ORDER with a prescription just like any other prescription.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keep a supply of Sublocade in your office for “ON THE SPOT TREATMENT, like a tetanus shot” you would need to be REMS certified.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5ef7c246c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05ef7c246c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28 Days but can give it at 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Patients come in at 35 with no problem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shows levels at 1 year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5ef7c246c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5ef7c246c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080c7450f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080c7450f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: Loading dose is 300 mg x 2 then 100 mg maintenance for anyone using 18 mg of buprenorphine or more daily,					     300 mg x 1 then 100 mg for less than 17 mg or less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need 300 mg maintanance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080c7450f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080c7450f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05ef7c246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05ef7c246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05ef7c246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05ef7c246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Injected as a liquid and the ATRIGEL delivery system interacts with body fluids to form a mass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080c7450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080c7450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 weeks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NANOGRAMS/ML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05ef7c246c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05ef7c246c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 side effects: headache, nausea, constipation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ELEVATED liver enzymes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3450b412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23450b412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 side effects: headache, nausea, constipation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ELEVATED liver enzymes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5ef7c246c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05ef7c246c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Sublocade 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buprenorphine (Sublocade, Suboxone, Subutex) has similar properties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only partially activate the receptor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amount of NT released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NALAXONE which acts as a deterrent to abuse and may help with cravings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080c7450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080c7450f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080c7450f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080c7450f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patients were opioid dependent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had a dx of opioid addiction based on episode of heroin insufflation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Weaned to low doses of buprenoprhine products 2-4 mg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080c7450f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080c7450f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Longest anyone was followed was 1 year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Relapse 5-10 years is possible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patients in my practice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dd16cb5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dd16cb5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certainly, this shows promise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dd16cb5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dd16cb5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23450b41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23450b41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05ef7c246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05ef7c246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05ef7c246c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05ef7c246c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patients are still in recovery.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080c7450f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080c7450f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080c7450f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080c7450f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5ef7c246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05ef7c246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17bb9f1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17bb9f1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Former heroin addicts, hx of bipolar, now off Sublocade of 3 months.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398eeeeca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398eeeeca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Former heroin addicts, hx of bipolar, now off Sublocade of 3 months.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98eeeec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398eeeec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dd16cb5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dd16cb5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5ef7c246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05ef7c246c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06638e28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06638e28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6638e28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06638e28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6638e28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6638e28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5ef7c246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5ef7c246c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Sublocade for the Treatment of Opioid Dependence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Donna Eget, DO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ctrTitle"/>
          </p:nvPr>
        </p:nvSpPr>
        <p:spPr>
          <a:xfrm>
            <a:off x="367500" y="995075"/>
            <a:ext cx="84090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ASAM 2020 Guidelines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“Combination products contain naloxone (an opioid receptor antagonist) which is intended to discourage intravenous use of buprenorphine”</a:t>
            </a: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1"/>
          </p:nvPr>
        </p:nvSpPr>
        <p:spPr>
          <a:xfrm>
            <a:off x="1858700" y="3882157"/>
            <a:ext cx="5361300" cy="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&amp; CONS</a:t>
            </a:r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489175" y="1336300"/>
            <a:ext cx="40161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PROS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It’s easy!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No supply issues:</a:t>
            </a:r>
            <a:endParaRPr sz="2500"/>
          </a:p>
          <a:p>
            <a:pPr marL="0" lvl="0" indent="457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theft, loss, Rx shortage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No naloxone blocker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May facilitate weaning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No dental issues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2"/>
          </p:nvPr>
        </p:nvSpPr>
        <p:spPr>
          <a:xfrm>
            <a:off x="4681400" y="1478775"/>
            <a:ext cx="40161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Pain/infection at injection site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Expensive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Insurance issues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Can’t take it out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Doesn’t satisfy “habits”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ctrTitle"/>
          </p:nvPr>
        </p:nvSpPr>
        <p:spPr>
          <a:xfrm>
            <a:off x="817900" y="908575"/>
            <a:ext cx="7693800" cy="3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Candidates for Sublocade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Established on buprenorphine (7D)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of cravings, side effects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Have a desire to switch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Have insurance coverage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1"/>
          </p:nvPr>
        </p:nvSpPr>
        <p:spPr>
          <a:xfrm>
            <a:off x="1891350" y="3413157"/>
            <a:ext cx="5361300" cy="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ctrTitle"/>
          </p:nvPr>
        </p:nvSpPr>
        <p:spPr>
          <a:xfrm>
            <a:off x="859625" y="1054350"/>
            <a:ext cx="7423200" cy="3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Candidates: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 to naloxone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issues with medication storage</a:t>
            </a: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1"/>
          </p:nvPr>
        </p:nvSpPr>
        <p:spPr>
          <a:xfrm>
            <a:off x="1858700" y="3903933"/>
            <a:ext cx="5361300" cy="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ctrTitle"/>
          </p:nvPr>
        </p:nvSpPr>
        <p:spPr>
          <a:xfrm>
            <a:off x="403700" y="213775"/>
            <a:ext cx="8363400" cy="44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Allergy to Buprenorphine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Allergy to ATRIGEL delivery system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858700" y="3918183"/>
            <a:ext cx="5361300" cy="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ctrTitle"/>
          </p:nvPr>
        </p:nvSpPr>
        <p:spPr>
          <a:xfrm>
            <a:off x="4313750" y="826625"/>
            <a:ext cx="4388400" cy="33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Alcohol abuse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Benzo abuse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Liver Disease</a:t>
            </a: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1858700" y="4372192"/>
            <a:ext cx="5361300" cy="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76" y="727775"/>
            <a:ext cx="3689600" cy="34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ctrTitle"/>
          </p:nvPr>
        </p:nvSpPr>
        <p:spPr>
          <a:xfrm>
            <a:off x="495850" y="1260650"/>
            <a:ext cx="8127000" cy="2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Warnings/Precautions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Addiction, abuse and misuse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Respiratory depression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Injection site reaction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Neonatal Abstinence Syndrome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Adrenal Insufficiency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Withdrawal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Hepatitis</a:t>
            </a:r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1"/>
          </p:nvPr>
        </p:nvSpPr>
        <p:spPr>
          <a:xfrm>
            <a:off x="1858700" y="3891258"/>
            <a:ext cx="5361300" cy="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ctrTitle"/>
          </p:nvPr>
        </p:nvSpPr>
        <p:spPr>
          <a:xfrm>
            <a:off x="546275" y="1092575"/>
            <a:ext cx="8034600" cy="29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Drug interactions: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CYP3a4 inhibitors and inducers: increase or decrease in activity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Serotonergic Drugs: serotonin syndrome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1"/>
          </p:nvPr>
        </p:nvSpPr>
        <p:spPr>
          <a:xfrm>
            <a:off x="1858700" y="3908058"/>
            <a:ext cx="5361300" cy="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ctrTitle"/>
          </p:nvPr>
        </p:nvSpPr>
        <p:spPr>
          <a:xfrm>
            <a:off x="560425" y="926125"/>
            <a:ext cx="8035800" cy="3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???????????????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the ideal candidate for Sublocade?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1"/>
          </p:nvPr>
        </p:nvSpPr>
        <p:spPr>
          <a:xfrm>
            <a:off x="1858700" y="3861182"/>
            <a:ext cx="5361300" cy="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ctrTitle"/>
          </p:nvPr>
        </p:nvSpPr>
        <p:spPr>
          <a:xfrm>
            <a:off x="560425" y="926125"/>
            <a:ext cx="8035800" cy="3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 the package insert for questions about contraindications</a:t>
            </a: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1"/>
          </p:nvPr>
        </p:nvSpPr>
        <p:spPr>
          <a:xfrm>
            <a:off x="1858700" y="3861182"/>
            <a:ext cx="5361300" cy="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882450" y="1847700"/>
            <a:ext cx="7530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Manufactured by Indivior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 name is buprenorphine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1858700" y="3916458"/>
            <a:ext cx="5361300" cy="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ctrTitle"/>
          </p:nvPr>
        </p:nvSpPr>
        <p:spPr>
          <a:xfrm>
            <a:off x="560425" y="926125"/>
            <a:ext cx="8035800" cy="3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*Introduce the idea and then re-introduce the idea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*Discuss the pros and cons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*Check insurance coverage-expensive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*Advise of insurance call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*Administer the shot at next visit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subTitle" idx="1"/>
          </p:nvPr>
        </p:nvSpPr>
        <p:spPr>
          <a:xfrm>
            <a:off x="1858700" y="3861182"/>
            <a:ext cx="5361300" cy="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ctrTitle"/>
          </p:nvPr>
        </p:nvSpPr>
        <p:spPr>
          <a:xfrm>
            <a:off x="581975" y="1133025"/>
            <a:ext cx="8109300" cy="21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Dosage: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300 mg/ml 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 mg/ ml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subTitle" idx="1"/>
          </p:nvPr>
        </p:nvSpPr>
        <p:spPr>
          <a:xfrm>
            <a:off x="1858700" y="3923658"/>
            <a:ext cx="5361300" cy="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ctrTitle"/>
          </p:nvPr>
        </p:nvSpPr>
        <p:spPr>
          <a:xfrm>
            <a:off x="395925" y="1078325"/>
            <a:ext cx="8371800" cy="30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Sublocade requires refrigeration-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 15 minutes at room temp prior to injection then discard if not used within 7 days</a:t>
            </a:r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subTitle" idx="1"/>
          </p:nvPr>
        </p:nvSpPr>
        <p:spPr>
          <a:xfrm>
            <a:off x="1858700" y="3912733"/>
            <a:ext cx="5361300" cy="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ctrTitle"/>
          </p:nvPr>
        </p:nvSpPr>
        <p:spPr>
          <a:xfrm>
            <a:off x="4970375" y="1198700"/>
            <a:ext cx="3720600" cy="2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Packaging has demographics: must protect PHI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Foil package is the tamper resistant component </a:t>
            </a:r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1858700" y="3912733"/>
            <a:ext cx="5361300" cy="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75" y="815675"/>
            <a:ext cx="4690700" cy="317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ctrTitle"/>
          </p:nvPr>
        </p:nvSpPr>
        <p:spPr>
          <a:xfrm>
            <a:off x="3274100" y="224725"/>
            <a:ext cx="2550000" cy="44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subTitle" idx="1"/>
          </p:nvPr>
        </p:nvSpPr>
        <p:spPr>
          <a:xfrm>
            <a:off x="1858700" y="3912733"/>
            <a:ext cx="5361300" cy="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150" y="793775"/>
            <a:ext cx="3709900" cy="35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225" y="602650"/>
            <a:ext cx="6082500" cy="40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950" y="571725"/>
            <a:ext cx="7256099" cy="41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>
            <a:spLocks noGrp="1"/>
          </p:cNvSpPr>
          <p:nvPr>
            <p:ph type="ctrTitle"/>
          </p:nvPr>
        </p:nvSpPr>
        <p:spPr>
          <a:xfrm>
            <a:off x="264600" y="4539150"/>
            <a:ext cx="8284200" cy="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ubTitle" idx="1"/>
          </p:nvPr>
        </p:nvSpPr>
        <p:spPr>
          <a:xfrm>
            <a:off x="1858700" y="3901783"/>
            <a:ext cx="5361300" cy="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000" y="894622"/>
            <a:ext cx="7351526" cy="3483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ctrTitle"/>
          </p:nvPr>
        </p:nvSpPr>
        <p:spPr>
          <a:xfrm>
            <a:off x="1858700" y="1177252"/>
            <a:ext cx="5361300" cy="30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Duration of action: anywhere from 42-60 days once therapeutic level is achieved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Detected in the urine for 6 months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3420"/>
          </a:p>
        </p:txBody>
      </p:sp>
      <p:sp>
        <p:nvSpPr>
          <p:cNvPr id="299" name="Google Shape;299;p40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2011900" y="4044008"/>
            <a:ext cx="5361300" cy="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ctrTitle"/>
          </p:nvPr>
        </p:nvSpPr>
        <p:spPr>
          <a:xfrm>
            <a:off x="1858700" y="1177252"/>
            <a:ext cx="5361300" cy="30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Side effects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44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F6C"/>
              </a:buClr>
              <a:buSzPts val="2140"/>
              <a:buFont typeface="Arial"/>
              <a:buChar char="●"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confusion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44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140"/>
              <a:buFont typeface="Arial"/>
              <a:buChar char="●"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sleepiness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44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140"/>
              <a:buFont typeface="Arial"/>
              <a:buChar char="●"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blurred vision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44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140"/>
              <a:buFont typeface="Arial"/>
              <a:buChar char="●"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slurred speech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44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140"/>
              <a:buFont typeface="Arial"/>
              <a:buChar char="●"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Pain and infection at injection site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40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Cellulitis to necrosis</a:t>
            </a: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40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3420"/>
          </a:p>
        </p:txBody>
      </p:sp>
      <p:sp>
        <p:nvSpPr>
          <p:cNvPr id="305" name="Google Shape;305;p41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2011900" y="4044008"/>
            <a:ext cx="5361300" cy="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ctrTitle"/>
          </p:nvPr>
        </p:nvSpPr>
        <p:spPr>
          <a:xfrm>
            <a:off x="374050" y="760925"/>
            <a:ext cx="8481300" cy="3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Sublocade? 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Buprenorphine extended Release Injection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-partial agonist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-limited power</a:t>
            </a:r>
            <a:endParaRPr/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-no naloxone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1"/>
          </p:nvPr>
        </p:nvSpPr>
        <p:spPr>
          <a:xfrm>
            <a:off x="1858700" y="3896183"/>
            <a:ext cx="5361300" cy="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ctrTitle"/>
          </p:nvPr>
        </p:nvSpPr>
        <p:spPr>
          <a:xfrm>
            <a:off x="344575" y="1185025"/>
            <a:ext cx="8412900" cy="28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Extended Release Buprenorphine Injection to Discontinue Sublingual Buprenorphine: A Case Study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 of Addiction Medicine</a:t>
            </a:r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subTitle" idx="1"/>
          </p:nvPr>
        </p:nvSpPr>
        <p:spPr>
          <a:xfrm>
            <a:off x="1858700" y="3916458"/>
            <a:ext cx="5361300" cy="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ctrTitle"/>
          </p:nvPr>
        </p:nvSpPr>
        <p:spPr>
          <a:xfrm>
            <a:off x="479050" y="1185025"/>
            <a:ext cx="8244600" cy="28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patients</a:t>
            </a:r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Range Study</a:t>
            </a:r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subTitle" idx="1"/>
          </p:nvPr>
        </p:nvSpPr>
        <p:spPr>
          <a:xfrm>
            <a:off x="1858700" y="3910108"/>
            <a:ext cx="5361300" cy="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ctrTitle"/>
          </p:nvPr>
        </p:nvSpPr>
        <p:spPr>
          <a:xfrm>
            <a:off x="673550" y="1040950"/>
            <a:ext cx="7837800" cy="28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Relapse issues: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 problems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Poor coping skills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determinants</a:t>
            </a:r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subTitle" idx="1"/>
          </p:nvPr>
        </p:nvSpPr>
        <p:spPr>
          <a:xfrm>
            <a:off x="1858700" y="3910108"/>
            <a:ext cx="5361300" cy="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>
            <a:spLocks noGrp="1"/>
          </p:cNvSpPr>
          <p:nvPr>
            <p:ph type="ctrTitle"/>
          </p:nvPr>
        </p:nvSpPr>
        <p:spPr>
          <a:xfrm>
            <a:off x="629825" y="1822825"/>
            <a:ext cx="79515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????????????????</a:t>
            </a:r>
            <a:endParaRPr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Who is a good candidate to use Sublocade for weaning?</a:t>
            </a:r>
            <a:endParaRPr b="1" i="1"/>
          </a:p>
        </p:txBody>
      </p:sp>
      <p:sp>
        <p:nvSpPr>
          <p:cNvPr id="335" name="Google Shape;335;p46"/>
          <p:cNvSpPr txBox="1">
            <a:spLocks noGrp="1"/>
          </p:cNvSpPr>
          <p:nvPr>
            <p:ph type="subTitle" idx="1"/>
          </p:nvPr>
        </p:nvSpPr>
        <p:spPr>
          <a:xfrm>
            <a:off x="1858700" y="3892633"/>
            <a:ext cx="5361300" cy="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>
            <a:spLocks noGrp="1"/>
          </p:cNvSpPr>
          <p:nvPr>
            <p:ph type="ctrTitle"/>
          </p:nvPr>
        </p:nvSpPr>
        <p:spPr>
          <a:xfrm>
            <a:off x="629825" y="1822825"/>
            <a:ext cx="79515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In the end, addiction is still a chronic disease. Relapse is expected.</a:t>
            </a:r>
            <a:endParaRPr b="1" i="1"/>
          </a:p>
        </p:txBody>
      </p:sp>
      <p:sp>
        <p:nvSpPr>
          <p:cNvPr id="341" name="Google Shape;341;p47"/>
          <p:cNvSpPr txBox="1">
            <a:spLocks noGrp="1"/>
          </p:cNvSpPr>
          <p:nvPr>
            <p:ph type="subTitle" idx="1"/>
          </p:nvPr>
        </p:nvSpPr>
        <p:spPr>
          <a:xfrm>
            <a:off x="1858700" y="3892633"/>
            <a:ext cx="5361300" cy="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>
            <a:spLocks noGrp="1"/>
          </p:cNvSpPr>
          <p:nvPr>
            <p:ph type="ctrTitle"/>
          </p:nvPr>
        </p:nvSpPr>
        <p:spPr>
          <a:xfrm>
            <a:off x="428775" y="1001700"/>
            <a:ext cx="8361000" cy="28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Odds and Ends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Requires Secure Refrigeration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returnable</a:t>
            </a:r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1858700" y="3935634"/>
            <a:ext cx="5361300" cy="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>
            <a:spLocks noGrp="1"/>
          </p:cNvSpPr>
          <p:nvPr>
            <p:ph type="ctrTitle"/>
          </p:nvPr>
        </p:nvSpPr>
        <p:spPr>
          <a:xfrm>
            <a:off x="899350" y="1822825"/>
            <a:ext cx="74307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and Social Support Services as Indicated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Narcan</a:t>
            </a:r>
            <a:endParaRPr/>
          </a:p>
        </p:txBody>
      </p:sp>
      <p:sp>
        <p:nvSpPr>
          <p:cNvPr id="353" name="Google Shape;353;p49"/>
          <p:cNvSpPr txBox="1">
            <a:spLocks noGrp="1"/>
          </p:cNvSpPr>
          <p:nvPr>
            <p:ph type="subTitle" idx="1"/>
          </p:nvPr>
        </p:nvSpPr>
        <p:spPr>
          <a:xfrm>
            <a:off x="1858700" y="3923658"/>
            <a:ext cx="5361300" cy="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Quote: “I think it’s easy, and I like not having to take medicine every day.” DR</a:t>
            </a:r>
            <a:endParaRPr/>
          </a:p>
        </p:txBody>
      </p:sp>
      <p:sp>
        <p:nvSpPr>
          <p:cNvPr id="359" name="Google Shape;359;p50"/>
          <p:cNvSpPr txBox="1">
            <a:spLocks noGrp="1"/>
          </p:cNvSpPr>
          <p:nvPr>
            <p:ph type="subTitle" idx="1"/>
          </p:nvPr>
        </p:nvSpPr>
        <p:spPr>
          <a:xfrm>
            <a:off x="1858700" y="3912733"/>
            <a:ext cx="5361300" cy="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ctrTitle"/>
          </p:nvPr>
        </p:nvSpPr>
        <p:spPr>
          <a:xfrm>
            <a:off x="1858700" y="1235447"/>
            <a:ext cx="5361300" cy="20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Quote: “I feel alright. It’s better than the pills. It’s more convenient.” TH</a:t>
            </a:r>
            <a:endParaRPr/>
          </a:p>
        </p:txBody>
      </p:sp>
      <p:sp>
        <p:nvSpPr>
          <p:cNvPr id="365" name="Google Shape;365;p51"/>
          <p:cNvSpPr txBox="1">
            <a:spLocks noGrp="1"/>
          </p:cNvSpPr>
          <p:nvPr>
            <p:ph type="subTitle" idx="1"/>
          </p:nvPr>
        </p:nvSpPr>
        <p:spPr>
          <a:xfrm>
            <a:off x="1858700" y="3912733"/>
            <a:ext cx="5361300" cy="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75" y="266975"/>
            <a:ext cx="8329275" cy="46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>
            <a:spLocks noGrp="1"/>
          </p:cNvSpPr>
          <p:nvPr>
            <p:ph type="ctrTitle"/>
          </p:nvPr>
        </p:nvSpPr>
        <p:spPr>
          <a:xfrm>
            <a:off x="1097675" y="1235450"/>
            <a:ext cx="6891900" cy="26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Quote: “It’s a miracle. I had no withdrawal, no fear. Life is wonderful.” KL</a:t>
            </a:r>
            <a:endParaRPr/>
          </a:p>
        </p:txBody>
      </p:sp>
      <p:sp>
        <p:nvSpPr>
          <p:cNvPr id="371" name="Google Shape;371;p52"/>
          <p:cNvSpPr txBox="1">
            <a:spLocks noGrp="1"/>
          </p:cNvSpPr>
          <p:nvPr>
            <p:ph type="subTitle" idx="1"/>
          </p:nvPr>
        </p:nvSpPr>
        <p:spPr>
          <a:xfrm>
            <a:off x="1858700" y="3912733"/>
            <a:ext cx="5361300" cy="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>
            <a:spLocks noGrp="1"/>
          </p:cNvSpPr>
          <p:nvPr>
            <p:ph type="subTitle" idx="1"/>
          </p:nvPr>
        </p:nvSpPr>
        <p:spPr>
          <a:xfrm>
            <a:off x="1858700" y="3912733"/>
            <a:ext cx="5361300" cy="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53"/>
          <p:cNvPicPr preferRelativeResize="0"/>
          <p:nvPr/>
        </p:nvPicPr>
        <p:blipFill rotWithShape="1">
          <a:blip r:embed="rId3">
            <a:alphaModFix/>
          </a:blip>
          <a:srcRect l="1922" t="42423" r="42522" b="-616"/>
          <a:stretch/>
        </p:blipFill>
        <p:spPr>
          <a:xfrm>
            <a:off x="2376213" y="516312"/>
            <a:ext cx="4510825" cy="41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>
            <a:spLocks noGrp="1"/>
          </p:cNvSpPr>
          <p:nvPr>
            <p:ph type="ctrTitle"/>
          </p:nvPr>
        </p:nvSpPr>
        <p:spPr>
          <a:xfrm>
            <a:off x="174950" y="1084675"/>
            <a:ext cx="8730000" cy="27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4"/>
          <p:cNvSpPr txBox="1">
            <a:spLocks noGrp="1"/>
          </p:cNvSpPr>
          <p:nvPr>
            <p:ph type="subTitle" idx="1"/>
          </p:nvPr>
        </p:nvSpPr>
        <p:spPr>
          <a:xfrm>
            <a:off x="1891350" y="3927608"/>
            <a:ext cx="5361300" cy="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050" y="1084675"/>
            <a:ext cx="4395800" cy="27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>
            <a:spLocks noGrp="1"/>
          </p:cNvSpPr>
          <p:nvPr>
            <p:ph type="ctrTitle"/>
          </p:nvPr>
        </p:nvSpPr>
        <p:spPr>
          <a:xfrm>
            <a:off x="174950" y="1084675"/>
            <a:ext cx="8730000" cy="27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-SAMHSA website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-American Society of Addiction Medicine 2020 Guidelines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-Indivior Sublocade Prescribing Information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-Journal of Addiction Medicine: 2021 May-June</a:t>
            </a:r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subTitle" idx="1"/>
          </p:nvPr>
        </p:nvSpPr>
        <p:spPr>
          <a:xfrm>
            <a:off x="1891350" y="3927608"/>
            <a:ext cx="5361300" cy="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ctrTitle"/>
          </p:nvPr>
        </p:nvSpPr>
        <p:spPr>
          <a:xfrm>
            <a:off x="256950" y="1107175"/>
            <a:ext cx="83811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choose MAT?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Methadone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Naltrexone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Buprenorphine Products</a:t>
            </a: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1858700" y="3798052"/>
            <a:ext cx="5361300" cy="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ctrTitle"/>
          </p:nvPr>
        </p:nvSpPr>
        <p:spPr>
          <a:xfrm>
            <a:off x="256950" y="1107175"/>
            <a:ext cx="86100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Methadone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Agonist: Good for high opioid dosages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blocker: Higher risk of OD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Dosing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Contraindicated: arrythmia/syncope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1858700" y="3798052"/>
            <a:ext cx="5361300" cy="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ctrTitle"/>
          </p:nvPr>
        </p:nvSpPr>
        <p:spPr>
          <a:xfrm>
            <a:off x="256950" y="1107175"/>
            <a:ext cx="83811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Naltrexone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Opioid Receptor Antagonist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use is in patients who have already detoxed to prevent relapse</a:t>
            </a: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1"/>
          </p:nvPr>
        </p:nvSpPr>
        <p:spPr>
          <a:xfrm>
            <a:off x="1858700" y="3798052"/>
            <a:ext cx="5361300" cy="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ctrTitle"/>
          </p:nvPr>
        </p:nvSpPr>
        <p:spPr>
          <a:xfrm>
            <a:off x="256950" y="1107175"/>
            <a:ext cx="85959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Buprenorphine Products</a:t>
            </a:r>
            <a:endParaRPr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Monoproducts vs. Combination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Agonist: Lower Opioid Dosages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Outpatient treatment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Monthly Appointments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with caution in pt with liver ds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1"/>
          </p:nvPr>
        </p:nvSpPr>
        <p:spPr>
          <a:xfrm>
            <a:off x="1858700" y="3798052"/>
            <a:ext cx="5361300" cy="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ctrTitle"/>
          </p:nvPr>
        </p:nvSpPr>
        <p:spPr>
          <a:xfrm>
            <a:off x="367500" y="995075"/>
            <a:ext cx="84090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ASAM 2020 Guidelines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“Generally recommends using combination buprenorphine/naloxone products for both withdrawal management and treatment of opioid use disorders”</a:t>
            </a: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ubTitle" idx="1"/>
          </p:nvPr>
        </p:nvSpPr>
        <p:spPr>
          <a:xfrm>
            <a:off x="1858700" y="3882157"/>
            <a:ext cx="5361300" cy="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On-screen Show (16:9)</PresentationFormat>
  <Paragraphs>190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Nunito</vt:lpstr>
      <vt:lpstr>Arial</vt:lpstr>
      <vt:lpstr>Calibri</vt:lpstr>
      <vt:lpstr>Shift</vt:lpstr>
      <vt:lpstr>Sublocade for the Treatment of Opioid Dependence</vt:lpstr>
      <vt:lpstr>Manufactured by Indivior Chemical name is buprenorphine</vt:lpstr>
      <vt:lpstr> What is Sublocade?   Buprenorphine extended Release Injection -partial agonist -limited power       -no naloxone     </vt:lpstr>
      <vt:lpstr>PowerPoint Presentation</vt:lpstr>
      <vt:lpstr>How do you choose MAT? Methadone  Naltrexone Buprenorphine Products</vt:lpstr>
      <vt:lpstr> Methadone  Full Agonist: Good for high opioid dosages No blocker: Higher risk of OD Daily Dosing Contraindicated: arrythmia/syncope </vt:lpstr>
      <vt:lpstr>Naltrexone Opioid Receptor Antagonist Best use is in patients who have already detoxed to prevent relapse</vt:lpstr>
      <vt:lpstr>Buprenorphine Products Monoproducts vs. Combination Partial Agonist: Lower Opioid Dosages Outpatient treatment Monthly Appointments Use with caution in pt with liver ds </vt:lpstr>
      <vt:lpstr>ASAM 2020 Guidelines “Generally recommends using combination buprenorphine/naloxone products for both withdrawal management and treatment of opioid use disorders”</vt:lpstr>
      <vt:lpstr>ASAM 2020 Guidelines “Combination products contain naloxone (an opioid receptor antagonist) which is intended to discourage intravenous use of buprenorphine”</vt:lpstr>
      <vt:lpstr>PROS &amp; CONS</vt:lpstr>
      <vt:lpstr>Candidates for Sublocade Established on buprenorphine (7D) Control of cravings, side effects              Have a desire to switch             Have insurance coverage </vt:lpstr>
      <vt:lpstr>Candidates: Reaction to naloxone Have issues with medication storage</vt:lpstr>
      <vt:lpstr>  Contraindications: Allergy to Buprenorphine Allergy to ATRIGEL delivery system </vt:lpstr>
      <vt:lpstr>Alcohol abuse Benzo abuse COPD Liver Disease</vt:lpstr>
      <vt:lpstr>Warnings/Precautions Addiction, abuse and misuse Respiratory depression Injection site reaction Neonatal Abstinence Syndrome Adrenal Insufficiency Withdrawal Hepatitis</vt:lpstr>
      <vt:lpstr>Drug interactions: CYP3a4 inhibitors and inducers: increase or decrease in activity  Serotonergic Drugs: serotonin syndrome</vt:lpstr>
      <vt:lpstr>??????????????? Who is the ideal candidate for Sublocade? </vt:lpstr>
      <vt:lpstr>Consult the package insert for questions about contraindications</vt:lpstr>
      <vt:lpstr>Process *Introduce the idea and then re-introduce the idea *Discuss the pros and cons *Check insurance coverage-expensive *Advise of insurance call *Administer the shot at next visit  </vt:lpstr>
      <vt:lpstr>Dosage: 300 mg/ml or 100 mg/ ml </vt:lpstr>
      <vt:lpstr>Sublocade requires refrigeration- Allow 15 minutes at room temp prior to injection then discard if not used within 7 days</vt:lpstr>
      <vt:lpstr>Packaging has demographics: must protect PHI Foil package is the tamper resistant component </vt:lpstr>
      <vt:lpstr>PowerPoint Presentation</vt:lpstr>
      <vt:lpstr>PowerPoint Presentation</vt:lpstr>
      <vt:lpstr>PowerPoint Presentation</vt:lpstr>
      <vt:lpstr> </vt:lpstr>
      <vt:lpstr>  Duration of action: anywhere from 42-60 days once therapeutic level is achieved  Detected in the urine for 6 months   </vt:lpstr>
      <vt:lpstr>  Side effects confusion sleepiness blurred vision slurred speech Pain and infection at injection site Cellulitis to necrosis    </vt:lpstr>
      <vt:lpstr>Using Extended Release Buprenorphine Injection to Discontinue Sublingual Buprenorphine: A Case Study Journal of Addiction Medicine</vt:lpstr>
      <vt:lpstr>3 patients</vt:lpstr>
      <vt:lpstr>Short Range Study</vt:lpstr>
      <vt:lpstr>Relapse issues: Mental health problems Poor coping skills Social determinants</vt:lpstr>
      <vt:lpstr>???????????????? Who is a good candidate to use Sublocade for weaning?</vt:lpstr>
      <vt:lpstr>In the end, addiction is still a chronic disease. Relapse is expected.</vt:lpstr>
      <vt:lpstr>Odds and Ends Requires Secure Refrigeration Not returnable</vt:lpstr>
      <vt:lpstr>Counseling and Social Support Services as Indicated  Narcan</vt:lpstr>
      <vt:lpstr>Quote: “I think it’s easy, and I like not having to take medicine every day.” DR</vt:lpstr>
      <vt:lpstr>Quote: “I feel alright. It’s better than the pills. It’s more convenient.” TH</vt:lpstr>
      <vt:lpstr>Quote: “It’s a miracle. I had no withdrawal, no fear. Life is wonderful.” KL</vt:lpstr>
      <vt:lpstr>PowerPoint Presentation</vt:lpstr>
      <vt:lpstr>PowerPoint Presentation</vt:lpstr>
      <vt:lpstr>References: -SAMHSA website -American Society of Addiction Medicine 2020 Guidelines -Indivior Sublocade Prescribing Information -Journal of Addiction Medicine: 2021 May-June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Sublocade for the Treatment of Opioid Dependence</dc:title>
  <dc:creator>Petty, Margaret</dc:creator>
  <cp:lastModifiedBy>Petty, Margaret</cp:lastModifiedBy>
  <cp:revision>1</cp:revision>
  <dcterms:modified xsi:type="dcterms:W3CDTF">2023-04-25T17:15:18Z</dcterms:modified>
</cp:coreProperties>
</file>