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ld Standard TT" panose="020B0604020202020204" charset="0"/>
      <p:regular r:id="rId18"/>
      <p:bold r:id="rId19"/>
      <p:italic r:id="rId20"/>
    </p:embeddedFont>
    <p:embeddedFont>
      <p:font typeface="Prata"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72bc7c4e8_2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2372bc7c4e8_2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372bc7c4e8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2372bc7c4e8_2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72bc7c4e8_2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372bc7c4e8_2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372bc7c4e8_2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372bc7c4e8_2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72bc7c4e8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372bc7c4e8_2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5400" b="1">
                <a:solidFill>
                  <a:srgbClr val="BF9000"/>
                </a:solidFill>
              </a:rPr>
              <a:t>PECS</a:t>
            </a:r>
            <a:endParaRPr sz="5400" b="1">
              <a:solidFill>
                <a:srgbClr val="BF9000"/>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372bc7c4e8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372bc7c4e8_2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2c7251bfa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2c7251bfa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2c7251bfa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2c7251bfa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2c7251bfa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2c7251bfa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c7251bfa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c7251bfa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2cab1b544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2cab1b544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c7251bf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2c7251bf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200">
                <a:solidFill>
                  <a:srgbClr val="293340"/>
                </a:solidFill>
                <a:highlight>
                  <a:schemeClr val="lt1"/>
                </a:highlight>
                <a:latin typeface="Old Standard TT"/>
                <a:ea typeface="Old Standard TT"/>
                <a:cs typeface="Old Standard TT"/>
                <a:sym typeface="Old Standard TT"/>
              </a:rPr>
              <a:t>Among the millions of adults who misused opioids in the prior year, around 40 percent had a mental illness, and around 15 percent had a serious mental illness. People regularly using opioids are twice as likely to attempt suicide compared to those who do not use them. Beyond these sobering statistics, there are compelling personal stories of people with depression, bipolar disorder, and other serious mental illnesses who find themselves locked in a cycle of drug use and despair.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0ca85f599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0ca85f59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372bc7c4e8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372bc7c4e8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Losing Our Loved Ones:</a:t>
            </a:r>
            <a:endParaRPr/>
          </a:p>
          <a:p>
            <a:pPr marL="0" lvl="0" indent="0" algn="l" rtl="0">
              <a:spcBef>
                <a:spcPts val="0"/>
              </a:spcBef>
              <a:spcAft>
                <a:spcPts val="0"/>
              </a:spcAft>
              <a:buNone/>
            </a:pPr>
            <a:endParaRPr/>
          </a:p>
          <a:p>
            <a:pPr marL="0" lvl="0" indent="0" algn="l" rtl="0">
              <a:spcBef>
                <a:spcPts val="0"/>
              </a:spcBef>
              <a:spcAft>
                <a:spcPts val="0"/>
              </a:spcAft>
              <a:buNone/>
            </a:pPr>
            <a:r>
              <a:rPr lang="en" sz="3866"/>
              <a:t>The Opioid Epidemic and Undiagnosed Bipolar/Mental Illness</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2"/>
          <p:cNvPicPr preferRelativeResize="0"/>
          <p:nvPr/>
        </p:nvPicPr>
        <p:blipFill rotWithShape="1">
          <a:blip r:embed="rId3">
            <a:alphaModFix/>
          </a:blip>
          <a:srcRect/>
          <a:stretch/>
        </p:blipFill>
        <p:spPr>
          <a:xfrm>
            <a:off x="5005471" y="4083847"/>
            <a:ext cx="884499" cy="884499"/>
          </a:xfrm>
          <a:prstGeom prst="rect">
            <a:avLst/>
          </a:prstGeom>
          <a:noFill/>
          <a:ln>
            <a:noFill/>
          </a:ln>
        </p:spPr>
      </p:pic>
      <p:pic>
        <p:nvPicPr>
          <p:cNvPr id="122" name="Google Shape;122;p22"/>
          <p:cNvPicPr preferRelativeResize="0"/>
          <p:nvPr/>
        </p:nvPicPr>
        <p:blipFill rotWithShape="1">
          <a:blip r:embed="rId4">
            <a:alphaModFix/>
          </a:blip>
          <a:srcRect/>
          <a:stretch/>
        </p:blipFill>
        <p:spPr>
          <a:xfrm>
            <a:off x="2124110" y="4048925"/>
            <a:ext cx="2478849" cy="954355"/>
          </a:xfrm>
          <a:prstGeom prst="rect">
            <a:avLst/>
          </a:prstGeom>
          <a:noFill/>
          <a:ln>
            <a:noFill/>
          </a:ln>
        </p:spPr>
      </p:pic>
      <p:pic>
        <p:nvPicPr>
          <p:cNvPr id="123" name="Google Shape;123;p22"/>
          <p:cNvPicPr preferRelativeResize="0"/>
          <p:nvPr/>
        </p:nvPicPr>
        <p:blipFill>
          <a:blip r:embed="rId5">
            <a:alphaModFix/>
          </a:blip>
          <a:stretch>
            <a:fillRect/>
          </a:stretch>
        </p:blipFill>
        <p:spPr>
          <a:xfrm>
            <a:off x="6292495" y="4198464"/>
            <a:ext cx="2478850" cy="655250"/>
          </a:xfrm>
          <a:prstGeom prst="rect">
            <a:avLst/>
          </a:prstGeom>
          <a:noFill/>
          <a:ln>
            <a:noFill/>
          </a:ln>
        </p:spPr>
      </p:pic>
      <p:sp>
        <p:nvSpPr>
          <p:cNvPr id="124" name="Google Shape;124;p22"/>
          <p:cNvSpPr txBox="1"/>
          <p:nvPr/>
        </p:nvSpPr>
        <p:spPr>
          <a:xfrm>
            <a:off x="692474" y="2347675"/>
            <a:ext cx="79716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Prata"/>
              <a:buChar char="●"/>
            </a:pPr>
            <a:r>
              <a:rPr lang="en" sz="2100">
                <a:solidFill>
                  <a:schemeClr val="dk1"/>
                </a:solidFill>
                <a:latin typeface="Prata"/>
                <a:ea typeface="Prata"/>
                <a:cs typeface="Prata"/>
                <a:sym typeface="Prata"/>
              </a:rPr>
              <a:t>Suicide risk 2 times as high for people with any kind of bipolar than for those w major depression </a:t>
            </a:r>
            <a:endParaRPr sz="2100">
              <a:solidFill>
                <a:schemeClr val="dk1"/>
              </a:solidFill>
              <a:latin typeface="Prata"/>
              <a:ea typeface="Prata"/>
              <a:cs typeface="Prata"/>
              <a:sym typeface="Prata"/>
            </a:endParaRPr>
          </a:p>
          <a:p>
            <a:pPr marL="457200" lvl="0" indent="0" algn="l" rtl="0">
              <a:spcBef>
                <a:spcPts val="0"/>
              </a:spcBef>
              <a:spcAft>
                <a:spcPts val="0"/>
              </a:spcAft>
              <a:buNone/>
            </a:pPr>
            <a:endParaRPr sz="2100">
              <a:solidFill>
                <a:schemeClr val="dk1"/>
              </a:solidFill>
              <a:latin typeface="Prata"/>
              <a:ea typeface="Prata"/>
              <a:cs typeface="Prata"/>
              <a:sym typeface="Prata"/>
            </a:endParaRPr>
          </a:p>
          <a:p>
            <a:pPr marL="457200" lvl="0" indent="-361950" algn="l" rtl="0">
              <a:spcBef>
                <a:spcPts val="0"/>
              </a:spcBef>
              <a:spcAft>
                <a:spcPts val="0"/>
              </a:spcAft>
              <a:buClr>
                <a:schemeClr val="dk1"/>
              </a:buClr>
              <a:buSzPts val="2100"/>
              <a:buFont typeface="Prata"/>
              <a:buChar char="●"/>
            </a:pPr>
            <a:r>
              <a:rPr lang="en" sz="2100">
                <a:solidFill>
                  <a:schemeClr val="dk1"/>
                </a:solidFill>
                <a:latin typeface="Prata"/>
                <a:ea typeface="Prata"/>
                <a:cs typeface="Prata"/>
                <a:sym typeface="Prata"/>
              </a:rPr>
              <a:t>Over 11 years on average to diagnose bipolar spectrum</a:t>
            </a:r>
            <a:endParaRPr sz="2100">
              <a:solidFill>
                <a:schemeClr val="dk1"/>
              </a:solidFill>
              <a:latin typeface="Prata"/>
              <a:ea typeface="Prata"/>
              <a:cs typeface="Prata"/>
              <a:sym typeface="Prata"/>
            </a:endParaRPr>
          </a:p>
        </p:txBody>
      </p:sp>
      <p:sp>
        <p:nvSpPr>
          <p:cNvPr id="125" name="Google Shape;125;p22"/>
          <p:cNvSpPr txBox="1"/>
          <p:nvPr/>
        </p:nvSpPr>
        <p:spPr>
          <a:xfrm>
            <a:off x="692486" y="764627"/>
            <a:ext cx="7198800" cy="507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Prata"/>
              <a:buChar char="●"/>
            </a:pPr>
            <a:r>
              <a:rPr lang="en" sz="2100">
                <a:solidFill>
                  <a:schemeClr val="dk1"/>
                </a:solidFill>
                <a:latin typeface="Prata"/>
                <a:ea typeface="Prata"/>
                <a:cs typeface="Prata"/>
                <a:sym typeface="Prata"/>
              </a:rPr>
              <a:t>11 million Americans per year have bipolar brains</a:t>
            </a:r>
            <a:endParaRPr sz="2100">
              <a:solidFill>
                <a:schemeClr val="dk1"/>
              </a:solidFill>
              <a:latin typeface="Prata"/>
              <a:ea typeface="Prata"/>
              <a:cs typeface="Prata"/>
              <a:sym typeface="Prata"/>
            </a:endParaRPr>
          </a:p>
        </p:txBody>
      </p:sp>
      <p:sp>
        <p:nvSpPr>
          <p:cNvPr id="126" name="Google Shape;126;p22"/>
          <p:cNvSpPr txBox="1"/>
          <p:nvPr/>
        </p:nvSpPr>
        <p:spPr>
          <a:xfrm>
            <a:off x="692486" y="1394461"/>
            <a:ext cx="7198800" cy="8313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Prata"/>
              <a:buChar char="●"/>
            </a:pPr>
            <a:r>
              <a:rPr lang="en" sz="2100">
                <a:solidFill>
                  <a:schemeClr val="dk1"/>
                </a:solidFill>
                <a:latin typeface="Prata"/>
                <a:ea typeface="Prata"/>
                <a:cs typeface="Prata"/>
                <a:sym typeface="Prata"/>
              </a:rPr>
              <a:t>3 out of 4 of those are on the bipolar spectrum – they have depression </a:t>
            </a:r>
            <a:r>
              <a:rPr lang="en" sz="2100" i="1">
                <a:solidFill>
                  <a:schemeClr val="dk1"/>
                </a:solidFill>
                <a:latin typeface="Prata"/>
                <a:ea typeface="Prata"/>
                <a:cs typeface="Prata"/>
                <a:sym typeface="Prata"/>
              </a:rPr>
              <a:t>without</a:t>
            </a:r>
            <a:r>
              <a:rPr lang="en" sz="2100">
                <a:solidFill>
                  <a:schemeClr val="dk1"/>
                </a:solidFill>
                <a:latin typeface="Prata"/>
                <a:ea typeface="Prata"/>
                <a:cs typeface="Prata"/>
                <a:sym typeface="Prata"/>
              </a:rPr>
              <a:t>  full mania</a:t>
            </a:r>
            <a:endParaRPr sz="2100">
              <a:solidFill>
                <a:schemeClr val="dk1"/>
              </a:solidFill>
              <a:latin typeface="Prata"/>
              <a:ea typeface="Prata"/>
              <a:cs typeface="Prata"/>
              <a:sym typeface="Prata"/>
            </a:endParaRPr>
          </a:p>
        </p:txBody>
      </p:sp>
      <p:sp>
        <p:nvSpPr>
          <p:cNvPr id="127" name="Google Shape;127;p22"/>
          <p:cNvSpPr txBox="1"/>
          <p:nvPr/>
        </p:nvSpPr>
        <p:spPr>
          <a:xfrm>
            <a:off x="269650" y="196325"/>
            <a:ext cx="3785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Old Standard TT"/>
                <a:ea typeface="Old Standard TT"/>
                <a:cs typeface="Old Standard TT"/>
                <a:sym typeface="Old Standard TT"/>
              </a:rPr>
              <a:t>Some Bipolar Stats:</a:t>
            </a:r>
            <a:endParaRPr sz="1700" b="1">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3"/>
          <p:cNvPicPr preferRelativeResize="0"/>
          <p:nvPr/>
        </p:nvPicPr>
        <p:blipFill rotWithShape="1">
          <a:blip r:embed="rId3">
            <a:alphaModFix/>
          </a:blip>
          <a:srcRect l="-139260" t="-95523" r="-12248" b="-55985"/>
          <a:stretch/>
        </p:blipFill>
        <p:spPr>
          <a:xfrm>
            <a:off x="0" y="-450951"/>
            <a:ext cx="9144003" cy="6045390"/>
          </a:xfrm>
          <a:prstGeom prst="rect">
            <a:avLst/>
          </a:prstGeom>
          <a:noFill/>
          <a:ln>
            <a:noFill/>
          </a:ln>
        </p:spPr>
      </p:pic>
      <p:sp>
        <p:nvSpPr>
          <p:cNvPr id="133" name="Google Shape;133;p23"/>
          <p:cNvSpPr txBox="1"/>
          <p:nvPr/>
        </p:nvSpPr>
        <p:spPr>
          <a:xfrm>
            <a:off x="907050" y="137325"/>
            <a:ext cx="73299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dk1"/>
                </a:solidFill>
                <a:latin typeface="Prata"/>
                <a:ea typeface="Prata"/>
                <a:cs typeface="Prata"/>
                <a:sym typeface="Prata"/>
              </a:rPr>
              <a:t>Your EMT Toolkit </a:t>
            </a:r>
            <a:endParaRPr sz="3000">
              <a:solidFill>
                <a:schemeClr val="dk1"/>
              </a:solidFill>
              <a:latin typeface="Prata"/>
              <a:ea typeface="Prata"/>
              <a:cs typeface="Prata"/>
              <a:sym typeface="Prata"/>
            </a:endParaRPr>
          </a:p>
          <a:p>
            <a:pPr marL="0" lvl="0" indent="0" algn="ctr" rtl="0">
              <a:spcBef>
                <a:spcPts val="0"/>
              </a:spcBef>
              <a:spcAft>
                <a:spcPts val="0"/>
              </a:spcAft>
              <a:buNone/>
            </a:pPr>
            <a:r>
              <a:rPr lang="en" sz="3000">
                <a:solidFill>
                  <a:schemeClr val="dk1"/>
                </a:solidFill>
                <a:latin typeface="Prata"/>
                <a:ea typeface="Prata"/>
                <a:cs typeface="Prata"/>
                <a:sym typeface="Prata"/>
              </a:rPr>
              <a:t>(Emergency Mental health Team)</a:t>
            </a:r>
            <a:endParaRPr sz="3000">
              <a:solidFill>
                <a:schemeClr val="dk1"/>
              </a:solidFill>
              <a:latin typeface="Prata"/>
              <a:ea typeface="Prata"/>
              <a:cs typeface="Prata"/>
              <a:sym typeface="Prata"/>
            </a:endParaRPr>
          </a:p>
        </p:txBody>
      </p:sp>
      <p:sp>
        <p:nvSpPr>
          <p:cNvPr id="134" name="Google Shape;134;p23"/>
          <p:cNvSpPr txBox="1"/>
          <p:nvPr/>
        </p:nvSpPr>
        <p:spPr>
          <a:xfrm>
            <a:off x="643425" y="1565575"/>
            <a:ext cx="36333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dk1"/>
                </a:solidFill>
                <a:latin typeface="Prata"/>
                <a:ea typeface="Prata"/>
                <a:cs typeface="Prata"/>
                <a:sym typeface="Prata"/>
              </a:rPr>
              <a:t>1.     Reach in</a:t>
            </a:r>
            <a:endParaRPr sz="2900">
              <a:solidFill>
                <a:schemeClr val="dk1"/>
              </a:solidFill>
              <a:latin typeface="Prata"/>
              <a:ea typeface="Prata"/>
              <a:cs typeface="Prata"/>
              <a:sym typeface="Prata"/>
            </a:endParaRPr>
          </a:p>
        </p:txBody>
      </p:sp>
      <p:sp>
        <p:nvSpPr>
          <p:cNvPr id="135" name="Google Shape;135;p23"/>
          <p:cNvSpPr txBox="1"/>
          <p:nvPr/>
        </p:nvSpPr>
        <p:spPr>
          <a:xfrm>
            <a:off x="600525" y="2285850"/>
            <a:ext cx="3824700" cy="10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dk1"/>
                </a:solidFill>
                <a:latin typeface="Prata"/>
                <a:ea typeface="Prata"/>
                <a:cs typeface="Prata"/>
                <a:sym typeface="Prata"/>
              </a:rPr>
              <a:t>2.    Listen without     </a:t>
            </a:r>
            <a:endParaRPr sz="2900">
              <a:solidFill>
                <a:schemeClr val="dk1"/>
              </a:solidFill>
              <a:latin typeface="Prata"/>
              <a:ea typeface="Prata"/>
              <a:cs typeface="Prata"/>
              <a:sym typeface="Prata"/>
            </a:endParaRPr>
          </a:p>
          <a:p>
            <a:pPr marL="0" lvl="0" indent="0" algn="l" rtl="0">
              <a:spcBef>
                <a:spcPts val="0"/>
              </a:spcBef>
              <a:spcAft>
                <a:spcPts val="0"/>
              </a:spcAft>
              <a:buNone/>
            </a:pPr>
            <a:r>
              <a:rPr lang="en" sz="2900">
                <a:solidFill>
                  <a:schemeClr val="dk1"/>
                </a:solidFill>
                <a:latin typeface="Prata"/>
                <a:ea typeface="Prata"/>
                <a:cs typeface="Prata"/>
                <a:sym typeface="Prata"/>
              </a:rPr>
              <a:t>        judgement </a:t>
            </a:r>
            <a:endParaRPr sz="2900">
              <a:solidFill>
                <a:schemeClr val="dk1"/>
              </a:solidFill>
              <a:latin typeface="Prata"/>
              <a:ea typeface="Prata"/>
              <a:cs typeface="Prata"/>
              <a:sym typeface="Prata"/>
            </a:endParaRPr>
          </a:p>
        </p:txBody>
      </p:sp>
      <p:sp>
        <p:nvSpPr>
          <p:cNvPr id="136" name="Google Shape;136;p23"/>
          <p:cNvSpPr txBox="1"/>
          <p:nvPr/>
        </p:nvSpPr>
        <p:spPr>
          <a:xfrm>
            <a:off x="600525" y="3506450"/>
            <a:ext cx="36333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dk1"/>
                </a:solidFill>
                <a:latin typeface="Prata"/>
                <a:ea typeface="Prata"/>
                <a:cs typeface="Prata"/>
                <a:sym typeface="Prata"/>
              </a:rPr>
              <a:t>3.    Just do it</a:t>
            </a:r>
            <a:endParaRPr sz="2900">
              <a:solidFill>
                <a:schemeClr val="dk1"/>
              </a:solidFill>
              <a:latin typeface="Prata"/>
              <a:ea typeface="Prata"/>
              <a:cs typeface="Prata"/>
              <a:sym typeface="Prata"/>
            </a:endParaRPr>
          </a:p>
        </p:txBody>
      </p:sp>
      <p:sp>
        <p:nvSpPr>
          <p:cNvPr id="137" name="Google Shape;137;p23"/>
          <p:cNvSpPr txBox="1"/>
          <p:nvPr/>
        </p:nvSpPr>
        <p:spPr>
          <a:xfrm>
            <a:off x="600525" y="4251050"/>
            <a:ext cx="36333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dk1"/>
                </a:solidFill>
                <a:latin typeface="Prata"/>
                <a:ea typeface="Prata"/>
                <a:cs typeface="Prata"/>
                <a:sym typeface="Prata"/>
              </a:rPr>
              <a:t>4.    Create a posse</a:t>
            </a:r>
            <a:endParaRPr sz="2900">
              <a:solidFill>
                <a:schemeClr val="dk1"/>
              </a:solidFill>
              <a:latin typeface="Prata"/>
              <a:ea typeface="Prata"/>
              <a:cs typeface="Prata"/>
              <a:sym typeface="Prat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10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1112550" y="899501"/>
            <a:ext cx="6918900" cy="27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Prata"/>
                <a:ea typeface="Prata"/>
                <a:cs typeface="Prata"/>
                <a:sym typeface="Prata"/>
              </a:rPr>
              <a:t>“The disease feeds on shame, shame feeds on silence and I will not be silent anymore”</a:t>
            </a:r>
            <a:endParaRPr sz="4400">
              <a:latin typeface="Prata"/>
              <a:ea typeface="Prata"/>
              <a:cs typeface="Prata"/>
              <a:sym typeface="Prata"/>
            </a:endParaRPr>
          </a:p>
        </p:txBody>
      </p:sp>
      <p:sp>
        <p:nvSpPr>
          <p:cNvPr id="143" name="Google Shape;143;p24"/>
          <p:cNvSpPr txBox="1"/>
          <p:nvPr/>
        </p:nvSpPr>
        <p:spPr>
          <a:xfrm>
            <a:off x="1112550" y="4148900"/>
            <a:ext cx="7605600" cy="585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2600">
                <a:solidFill>
                  <a:schemeClr val="dk1"/>
                </a:solidFill>
                <a:latin typeface="Prata"/>
                <a:ea typeface="Prata"/>
                <a:cs typeface="Prata"/>
                <a:sym typeface="Prata"/>
              </a:rPr>
              <a:t>Terri Cheney, </a:t>
            </a:r>
            <a:r>
              <a:rPr lang="en" sz="2600" i="1">
                <a:solidFill>
                  <a:schemeClr val="dk1"/>
                </a:solidFill>
                <a:latin typeface="Prata"/>
                <a:ea typeface="Prata"/>
                <a:cs typeface="Prata"/>
                <a:sym typeface="Prata"/>
              </a:rPr>
              <a:t>Manic: A  Memoir</a:t>
            </a:r>
            <a:endParaRPr sz="2600" i="1">
              <a:solidFill>
                <a:schemeClr val="dk1"/>
              </a:solidFill>
              <a:latin typeface="Prata"/>
              <a:ea typeface="Prata"/>
              <a:cs typeface="Prata"/>
              <a:sym typeface="Prat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59950" y="-618125"/>
            <a:ext cx="8930749" cy="63797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2"/>
        <p:cNvGrpSpPr/>
        <p:nvPr/>
      </p:nvGrpSpPr>
      <p:grpSpPr>
        <a:xfrm>
          <a:off x="0" y="0"/>
          <a:ext cx="0" cy="0"/>
          <a:chOff x="0" y="0"/>
          <a:chExt cx="0" cy="0"/>
        </a:xfrm>
      </p:grpSpPr>
      <p:pic>
        <p:nvPicPr>
          <p:cNvPr id="153" name="Google Shape;153;p26"/>
          <p:cNvPicPr preferRelativeResize="0"/>
          <p:nvPr/>
        </p:nvPicPr>
        <p:blipFill rotWithShape="1">
          <a:blip r:embed="rId3">
            <a:alphaModFix/>
          </a:blip>
          <a:srcRect/>
          <a:stretch/>
        </p:blipFill>
        <p:spPr>
          <a:xfrm>
            <a:off x="1526177" y="1083400"/>
            <a:ext cx="6091628" cy="4060100"/>
          </a:xfrm>
          <a:prstGeom prst="rect">
            <a:avLst/>
          </a:prstGeom>
          <a:noFill/>
          <a:ln>
            <a:noFill/>
          </a:ln>
        </p:spPr>
      </p:pic>
      <p:sp>
        <p:nvSpPr>
          <p:cNvPr id="154" name="Google Shape;154;p26"/>
          <p:cNvSpPr txBox="1"/>
          <p:nvPr/>
        </p:nvSpPr>
        <p:spPr>
          <a:xfrm>
            <a:off x="2477975" y="157950"/>
            <a:ext cx="4166100" cy="104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5600" b="1">
                <a:solidFill>
                  <a:srgbClr val="BF9000"/>
                </a:solidFill>
              </a:rPr>
              <a:t>PECS</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7"/>
          <p:cNvPicPr preferRelativeResize="0"/>
          <p:nvPr/>
        </p:nvPicPr>
        <p:blipFill rotWithShape="1">
          <a:blip r:embed="rId3">
            <a:alphaModFix/>
          </a:blip>
          <a:srcRect/>
          <a:stretch/>
        </p:blipFill>
        <p:spPr>
          <a:xfrm>
            <a:off x="0" y="-455416"/>
            <a:ext cx="9144003" cy="60543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6" name="Google Shape;66;p14"/>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7" name="Google Shape;67;p14"/>
          <p:cNvPicPr preferRelativeResize="0"/>
          <p:nvPr/>
        </p:nvPicPr>
        <p:blipFill>
          <a:blip r:embed="rId3">
            <a:alphaModFix/>
          </a:blip>
          <a:stretch>
            <a:fillRect/>
          </a:stretch>
        </p:blipFill>
        <p:spPr>
          <a:xfrm>
            <a:off x="311700" y="364025"/>
            <a:ext cx="5292650" cy="3969500"/>
          </a:xfrm>
          <a:prstGeom prst="rect">
            <a:avLst/>
          </a:prstGeom>
          <a:noFill/>
          <a:ln>
            <a:noFill/>
          </a:ln>
        </p:spPr>
      </p:pic>
      <p:pic>
        <p:nvPicPr>
          <p:cNvPr id="68" name="Google Shape;68;p14"/>
          <p:cNvPicPr preferRelativeResize="0"/>
          <p:nvPr/>
        </p:nvPicPr>
        <p:blipFill>
          <a:blip r:embed="rId4">
            <a:alphaModFix/>
          </a:blip>
          <a:stretch>
            <a:fillRect/>
          </a:stretch>
        </p:blipFill>
        <p:spPr>
          <a:xfrm>
            <a:off x="4311600" y="595188"/>
            <a:ext cx="4892225" cy="3669175"/>
          </a:xfrm>
          <a:prstGeom prst="rect">
            <a:avLst/>
          </a:prstGeom>
          <a:noFill/>
          <a:ln>
            <a:noFill/>
          </a:ln>
        </p:spPr>
      </p:pic>
      <p:sp>
        <p:nvSpPr>
          <p:cNvPr id="69" name="Google Shape;69;p14"/>
          <p:cNvSpPr txBox="1"/>
          <p:nvPr/>
        </p:nvSpPr>
        <p:spPr>
          <a:xfrm>
            <a:off x="2122500" y="4401275"/>
            <a:ext cx="628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Old Standard TT"/>
                <a:ea typeface="Old Standard TT"/>
                <a:cs typeface="Old Standard TT"/>
                <a:sym typeface="Old Standard TT"/>
              </a:rPr>
              <a:t>“The high from feeling accomplished is better than any other form of high” </a:t>
            </a:r>
            <a:endParaRPr b="1">
              <a:solidFill>
                <a:schemeClr val="lt1"/>
              </a:solidFill>
              <a:latin typeface="Old Standard TT"/>
              <a:ea typeface="Old Standard TT"/>
              <a:cs typeface="Old Standard TT"/>
              <a:sym typeface="Old Standard TT"/>
            </a:endParaRPr>
          </a:p>
          <a:p>
            <a:pPr marL="3200400" lvl="0" indent="457200" algn="l" rtl="0">
              <a:spcBef>
                <a:spcPts val="0"/>
              </a:spcBef>
              <a:spcAft>
                <a:spcPts val="0"/>
              </a:spcAft>
              <a:buNone/>
            </a:pPr>
            <a:r>
              <a:rPr lang="en" b="1">
                <a:solidFill>
                  <a:schemeClr val="lt1"/>
                </a:solidFill>
                <a:latin typeface="Old Standard TT"/>
                <a:ea typeface="Old Standard TT"/>
                <a:cs typeface="Old Standard TT"/>
                <a:sym typeface="Old Standard TT"/>
              </a:rPr>
              <a:t>– Mike Mansfield, 2014</a:t>
            </a:r>
            <a:endParaRPr b="1">
              <a:solidFill>
                <a:schemeClr val="lt1"/>
              </a:solidFill>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5" name="Google Shape;75;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6" name="Google Shape;76;p15"/>
          <p:cNvPicPr preferRelativeResize="0"/>
          <p:nvPr/>
        </p:nvPicPr>
        <p:blipFill>
          <a:blip r:embed="rId3">
            <a:alphaModFix/>
          </a:blip>
          <a:stretch>
            <a:fillRect/>
          </a:stretch>
        </p:blipFill>
        <p:spPr>
          <a:xfrm>
            <a:off x="1036100" y="184850"/>
            <a:ext cx="6763274" cy="4383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3" name="Google Shape;83;p16"/>
          <p:cNvPicPr preferRelativeResize="0"/>
          <p:nvPr/>
        </p:nvPicPr>
        <p:blipFill>
          <a:blip r:embed="rId3">
            <a:alphaModFix/>
          </a:blip>
          <a:stretch>
            <a:fillRect/>
          </a:stretch>
        </p:blipFill>
        <p:spPr>
          <a:xfrm>
            <a:off x="0" y="213750"/>
            <a:ext cx="4873498" cy="4873498"/>
          </a:xfrm>
          <a:prstGeom prst="rect">
            <a:avLst/>
          </a:prstGeom>
          <a:noFill/>
          <a:ln>
            <a:noFill/>
          </a:ln>
        </p:spPr>
      </p:pic>
      <p:pic>
        <p:nvPicPr>
          <p:cNvPr id="84" name="Google Shape;84;p16"/>
          <p:cNvPicPr preferRelativeResize="0"/>
          <p:nvPr/>
        </p:nvPicPr>
        <p:blipFill>
          <a:blip r:embed="rId4">
            <a:alphaModFix/>
          </a:blip>
          <a:stretch>
            <a:fillRect/>
          </a:stretch>
        </p:blipFill>
        <p:spPr>
          <a:xfrm>
            <a:off x="4812750" y="135000"/>
            <a:ext cx="4331249" cy="4331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0" name="Google Shape;90;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1" name="Google Shape;91;p17"/>
          <p:cNvPicPr preferRelativeResize="0"/>
          <p:nvPr/>
        </p:nvPicPr>
        <p:blipFill>
          <a:blip r:embed="rId3">
            <a:alphaModFix/>
          </a:blip>
          <a:stretch>
            <a:fillRect/>
          </a:stretch>
        </p:blipFill>
        <p:spPr>
          <a:xfrm>
            <a:off x="2268175" y="0"/>
            <a:ext cx="4141766"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0" y="2177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Learning Objectives:</a:t>
            </a:r>
            <a:endParaRPr b="1"/>
          </a:p>
        </p:txBody>
      </p:sp>
      <p:sp>
        <p:nvSpPr>
          <p:cNvPr id="97" name="Google Shape;97;p18"/>
          <p:cNvSpPr txBox="1">
            <a:spLocks noGrp="1"/>
          </p:cNvSpPr>
          <p:nvPr>
            <p:ph type="body" idx="1"/>
          </p:nvPr>
        </p:nvSpPr>
        <p:spPr>
          <a:xfrm>
            <a:off x="129400" y="758725"/>
            <a:ext cx="8520600" cy="339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Raising awareness of the link between undiagnosed mental illness and pain and addiction</a:t>
            </a:r>
            <a:endParaRPr sz="2400"/>
          </a:p>
          <a:p>
            <a:pPr marL="457200" lvl="0" indent="-381000" algn="l" rtl="0">
              <a:spcBef>
                <a:spcPts val="0"/>
              </a:spcBef>
              <a:spcAft>
                <a:spcPts val="0"/>
              </a:spcAft>
              <a:buSzPts val="2400"/>
              <a:buChar char="●"/>
            </a:pPr>
            <a:r>
              <a:rPr lang="en" sz="2400"/>
              <a:t>Risk and impact of self medicating for those in excruciating pain</a:t>
            </a:r>
            <a:endParaRPr sz="2400"/>
          </a:p>
          <a:p>
            <a:pPr marL="457200" lvl="0" indent="-381000" algn="l" rtl="0">
              <a:spcBef>
                <a:spcPts val="0"/>
              </a:spcBef>
              <a:spcAft>
                <a:spcPts val="0"/>
              </a:spcAft>
              <a:buSzPts val="2400"/>
              <a:buChar char="●"/>
            </a:pPr>
            <a:r>
              <a:rPr lang="en" sz="2400"/>
              <a:t>Risk factors leading to unintentional overdose for those with mental illness</a:t>
            </a:r>
            <a:endParaRPr sz="2400"/>
          </a:p>
          <a:p>
            <a:pPr marL="457200" lvl="0" indent="-381000" algn="l" rtl="0">
              <a:spcBef>
                <a:spcPts val="0"/>
              </a:spcBef>
              <a:spcAft>
                <a:spcPts val="0"/>
              </a:spcAft>
              <a:buSzPts val="2400"/>
              <a:buChar char="●"/>
            </a:pPr>
            <a:r>
              <a:rPr lang="en" sz="2400"/>
              <a:t>End the stigma around addiction and mental health diagnoses</a:t>
            </a:r>
            <a:endParaRPr sz="2400"/>
          </a:p>
          <a:p>
            <a:pPr marL="457200" lvl="0" indent="-381000" algn="l" rtl="0">
              <a:spcBef>
                <a:spcPts val="0"/>
              </a:spcBef>
              <a:spcAft>
                <a:spcPts val="0"/>
              </a:spcAft>
              <a:buSzPts val="2400"/>
              <a:buChar char="●"/>
            </a:pPr>
            <a:r>
              <a:rPr lang="en" sz="2400"/>
              <a:t>There is a systemic breakdown in our mental health delivery system</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211025" y="0"/>
            <a:ext cx="8621400" cy="5052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000">
                <a:latin typeface="Times New Roman"/>
                <a:ea typeface="Times New Roman"/>
                <a:cs typeface="Times New Roman"/>
                <a:sym typeface="Times New Roman"/>
              </a:rPr>
              <a:t>Some stats:</a:t>
            </a:r>
            <a:endParaRPr sz="8000">
              <a:latin typeface="Times New Roman"/>
              <a:ea typeface="Times New Roman"/>
              <a:cs typeface="Times New Roman"/>
              <a:sym typeface="Times New Roman"/>
            </a:endParaRPr>
          </a:p>
          <a:p>
            <a:pPr marL="457200" lvl="0" indent="-355600" algn="l" rtl="0">
              <a:spcBef>
                <a:spcPts val="1200"/>
              </a:spcBef>
              <a:spcAft>
                <a:spcPts val="0"/>
              </a:spcAft>
              <a:buSzPct val="100000"/>
              <a:buFont typeface="Times New Roman"/>
              <a:buChar char="●"/>
            </a:pPr>
            <a:r>
              <a:rPr lang="en" sz="8000">
                <a:latin typeface="Times New Roman"/>
                <a:ea typeface="Times New Roman"/>
                <a:cs typeface="Times New Roman"/>
                <a:sym typeface="Times New Roman"/>
              </a:rPr>
              <a:t>Opioid use disorder and opioid addiction remain at epidemic levels in the U.S. and worldwide. Three million US citizens and 16 million individuals worldwide have had or currently suffer from opioid use disorder (OUD). More than 500,000 in the United States are dependent on heroin. </a:t>
            </a:r>
            <a:endParaRPr sz="8000">
              <a:latin typeface="Times New Roman"/>
              <a:ea typeface="Times New Roman"/>
              <a:cs typeface="Times New Roman"/>
              <a:sym typeface="Times New Roman"/>
            </a:endParaRPr>
          </a:p>
          <a:p>
            <a:pPr marL="4572000" lvl="0" indent="457200" algn="l" rtl="0">
              <a:spcBef>
                <a:spcPts val="1200"/>
              </a:spcBef>
              <a:spcAft>
                <a:spcPts val="0"/>
              </a:spcAft>
              <a:buNone/>
            </a:pPr>
            <a:r>
              <a:rPr lang="en" sz="8000">
                <a:latin typeface="Times New Roman"/>
                <a:ea typeface="Times New Roman"/>
                <a:cs typeface="Times New Roman"/>
                <a:sym typeface="Times New Roman"/>
              </a:rPr>
              <a:t>– NIH, 2023</a:t>
            </a:r>
            <a:endParaRPr sz="8000">
              <a:latin typeface="Times New Roman"/>
              <a:ea typeface="Times New Roman"/>
              <a:cs typeface="Times New Roman"/>
              <a:sym typeface="Times New Roman"/>
            </a:endParaRPr>
          </a:p>
          <a:p>
            <a:pPr marL="457200" lvl="0" indent="-355600" algn="l" rtl="0">
              <a:spcBef>
                <a:spcPts val="1200"/>
              </a:spcBef>
              <a:spcAft>
                <a:spcPts val="0"/>
              </a:spcAft>
              <a:buClr>
                <a:srgbClr val="293340"/>
              </a:buClr>
              <a:buSzPct val="100000"/>
              <a:buFont typeface="Times New Roman"/>
              <a:buChar char="●"/>
            </a:pPr>
            <a:r>
              <a:rPr lang="en" sz="8000">
                <a:solidFill>
                  <a:srgbClr val="293340"/>
                </a:solidFill>
                <a:latin typeface="Times New Roman"/>
                <a:ea typeface="Times New Roman"/>
                <a:cs typeface="Times New Roman"/>
                <a:sym typeface="Times New Roman"/>
              </a:rPr>
              <a:t>Of the 2 million US adults who misuse opioids in 2015, 62% had a mental illness. That does not reflect those with undiagnosed mental illness  </a:t>
            </a:r>
            <a:endParaRPr sz="8000">
              <a:solidFill>
                <a:srgbClr val="293340"/>
              </a:solidFill>
              <a:latin typeface="Times New Roman"/>
              <a:ea typeface="Times New Roman"/>
              <a:cs typeface="Times New Roman"/>
              <a:sym typeface="Times New Roman"/>
            </a:endParaRPr>
          </a:p>
          <a:p>
            <a:pPr marL="5029200" lvl="0" indent="0" algn="l" rtl="0">
              <a:spcBef>
                <a:spcPts val="1200"/>
              </a:spcBef>
              <a:spcAft>
                <a:spcPts val="0"/>
              </a:spcAft>
              <a:buNone/>
            </a:pPr>
            <a:r>
              <a:rPr lang="en" sz="8000">
                <a:solidFill>
                  <a:srgbClr val="293340"/>
                </a:solidFill>
                <a:latin typeface="Times New Roman"/>
                <a:ea typeface="Times New Roman"/>
                <a:cs typeface="Times New Roman"/>
                <a:sym typeface="Times New Roman"/>
              </a:rPr>
              <a:t>– NIH, 2022                                            </a:t>
            </a:r>
            <a:endParaRPr sz="8000">
              <a:solidFill>
                <a:srgbClr val="293340"/>
              </a:solidFill>
              <a:latin typeface="Times New Roman"/>
              <a:ea typeface="Times New Roman"/>
              <a:cs typeface="Times New Roman"/>
              <a:sym typeface="Times New Roman"/>
            </a:endParaRPr>
          </a:p>
          <a:p>
            <a:pPr marL="457200" lvl="0" indent="-355600" algn="l" rtl="0">
              <a:lnSpc>
                <a:spcPct val="136100"/>
              </a:lnSpc>
              <a:spcBef>
                <a:spcPts val="1200"/>
              </a:spcBef>
              <a:spcAft>
                <a:spcPts val="0"/>
              </a:spcAft>
              <a:buSzPct val="100000"/>
              <a:buFont typeface="Times New Roman"/>
              <a:buChar char="●"/>
            </a:pPr>
            <a:r>
              <a:rPr lang="en" sz="8000">
                <a:latin typeface="Times New Roman"/>
                <a:ea typeface="Times New Roman"/>
                <a:cs typeface="Times New Roman"/>
                <a:sym typeface="Times New Roman"/>
              </a:rPr>
              <a:t>Post-traumatic stress disorder (PTSD) and addiction are strongly linked. Research suggests that almost 50 percent of people with PTSD have a co-occurring substance use disorder</a:t>
            </a:r>
            <a:endParaRPr sz="8000">
              <a:latin typeface="Times New Roman"/>
              <a:ea typeface="Times New Roman"/>
              <a:cs typeface="Times New Roman"/>
              <a:sym typeface="Times New Roman"/>
            </a:endParaRPr>
          </a:p>
          <a:p>
            <a:pPr marL="457200" lvl="0" indent="0" algn="l" rtl="0">
              <a:lnSpc>
                <a:spcPct val="136100"/>
              </a:lnSpc>
              <a:spcBef>
                <a:spcPts val="400"/>
              </a:spcBef>
              <a:spcAft>
                <a:spcPts val="0"/>
              </a:spcAft>
              <a:buNone/>
            </a:pPr>
            <a:r>
              <a:rPr lang="en" sz="8000">
                <a:latin typeface="Times New Roman"/>
                <a:ea typeface="Times New Roman"/>
                <a:cs typeface="Times New Roman"/>
                <a:sym typeface="Times New Roman"/>
              </a:rPr>
              <a:t>										–The Recovery Village, 2022</a:t>
            </a:r>
            <a:endParaRPr sz="8000">
              <a:solidFill>
                <a:srgbClr val="293340"/>
              </a:solidFill>
              <a:latin typeface="Times New Roman"/>
              <a:ea typeface="Times New Roman"/>
              <a:cs typeface="Times New Roman"/>
              <a:sym typeface="Times New Roman"/>
            </a:endParaRPr>
          </a:p>
          <a:p>
            <a:pPr marL="0" lvl="0" indent="0" algn="l" rtl="0">
              <a:spcBef>
                <a:spcPts val="4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National Institute on Drug Abuse</a:t>
            </a:r>
            <a:r>
              <a:rPr lang="en" sz="2000"/>
              <a:t> (gathered info from the CDC)</a:t>
            </a:r>
            <a:endParaRPr sz="2000"/>
          </a:p>
        </p:txBody>
      </p:sp>
      <p:sp>
        <p:nvSpPr>
          <p:cNvPr id="108" name="Google Shape;108;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109" name="Google Shape;109;p20" descr="Figure 1. National Drug-Involved Overdose Deaths*, Number Among All Ages, by Gender, 1999-2021"/>
          <p:cNvPicPr preferRelativeResize="0"/>
          <p:nvPr/>
        </p:nvPicPr>
        <p:blipFill>
          <a:blip r:embed="rId3">
            <a:alphaModFix/>
          </a:blip>
          <a:stretch>
            <a:fillRect/>
          </a:stretch>
        </p:blipFill>
        <p:spPr>
          <a:xfrm>
            <a:off x="421125" y="1171600"/>
            <a:ext cx="5403100" cy="349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3">
            <a:alphaModFix/>
          </a:blip>
          <a:srcRect b="76287"/>
          <a:stretch/>
        </p:blipFill>
        <p:spPr>
          <a:xfrm>
            <a:off x="-1" y="657485"/>
            <a:ext cx="9143999" cy="3297840"/>
          </a:xfrm>
          <a:prstGeom prst="rect">
            <a:avLst/>
          </a:prstGeom>
          <a:noFill/>
          <a:ln>
            <a:noFill/>
          </a:ln>
        </p:spPr>
      </p:pic>
      <p:sp>
        <p:nvSpPr>
          <p:cNvPr id="115" name="Google Shape;115;p21"/>
          <p:cNvSpPr txBox="1"/>
          <p:nvPr/>
        </p:nvSpPr>
        <p:spPr>
          <a:xfrm>
            <a:off x="0" y="3216400"/>
            <a:ext cx="57108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latin typeface="Prata"/>
                <a:ea typeface="Prata"/>
                <a:cs typeface="Prata"/>
                <a:sym typeface="Prata"/>
              </a:rPr>
              <a:t>There is a bipolar spectrum</a:t>
            </a:r>
            <a:endParaRPr sz="3100">
              <a:latin typeface="Prata"/>
              <a:ea typeface="Prata"/>
              <a:cs typeface="Prata"/>
              <a:sym typeface="Prata"/>
            </a:endParaRPr>
          </a:p>
        </p:txBody>
      </p:sp>
      <p:sp>
        <p:nvSpPr>
          <p:cNvPr id="116" name="Google Shape;116;p21"/>
          <p:cNvSpPr txBox="1"/>
          <p:nvPr/>
        </p:nvSpPr>
        <p:spPr>
          <a:xfrm>
            <a:off x="3213598" y="4329099"/>
            <a:ext cx="5316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latin typeface="Prata"/>
                <a:ea typeface="Prata"/>
                <a:cs typeface="Prata"/>
                <a:sym typeface="Prata"/>
              </a:rPr>
              <a:t>Image by James Phelps, MD</a:t>
            </a:r>
            <a:endParaRPr sz="1500">
              <a:solidFill>
                <a:schemeClr val="dk1"/>
              </a:solidFill>
              <a:latin typeface="Prata"/>
              <a:ea typeface="Prata"/>
              <a:cs typeface="Prata"/>
              <a:sym typeface="Prata"/>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Words>
  <Application>Microsoft Office PowerPoint</Application>
  <PresentationFormat>On-screen Show (16:9)</PresentationFormat>
  <Paragraphs>40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Old Standard TT</vt:lpstr>
      <vt:lpstr>Arial</vt:lpstr>
      <vt:lpstr>Times New Roman</vt:lpstr>
      <vt:lpstr>Prata</vt:lpstr>
      <vt:lpstr>Paperback</vt:lpstr>
      <vt:lpstr>Losing Our Loved Ones:  The Opioid Epidemic and Undiagnosed Bipolar/Mental Illness</vt:lpstr>
      <vt:lpstr>PowerPoint Presentation</vt:lpstr>
      <vt:lpstr>PowerPoint Presentation</vt:lpstr>
      <vt:lpstr>PowerPoint Presentation</vt:lpstr>
      <vt:lpstr>PowerPoint Presentation</vt:lpstr>
      <vt:lpstr>Learning Objectives:</vt:lpstr>
      <vt:lpstr>PowerPoint Presentation</vt:lpstr>
      <vt:lpstr>National Institute on Drug Abuse (gathered info from the CDC)</vt:lpstr>
      <vt:lpstr>PowerPoint Presentation</vt:lpstr>
      <vt:lpstr>PowerPoint Presentation</vt:lpstr>
      <vt:lpstr>PowerPoint Presentation</vt:lpstr>
      <vt:lpstr>“The disease feeds on shame, shame feeds on silence and I will not be silent anymore”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Losing Our Loved Ones:  The Opioid Epidemic and Undiagnosed Bipolar/Mental Illness</dc:title>
  <dc:creator>Petty, Margaret</dc:creator>
  <cp:lastModifiedBy>Petty, Margaret</cp:lastModifiedBy>
  <cp:revision>1</cp:revision>
  <dcterms:modified xsi:type="dcterms:W3CDTF">2023-04-25T17:21:59Z</dcterms:modified>
</cp:coreProperties>
</file>