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5" r:id="rId1"/>
  </p:sldMasterIdLst>
  <p:sldIdLst>
    <p:sldId id="336" r:id="rId2"/>
    <p:sldId id="257" r:id="rId3"/>
    <p:sldId id="273" r:id="rId4"/>
    <p:sldId id="258" r:id="rId5"/>
    <p:sldId id="259" r:id="rId6"/>
    <p:sldId id="260" r:id="rId7"/>
    <p:sldId id="261" r:id="rId8"/>
    <p:sldId id="282" r:id="rId9"/>
    <p:sldId id="279" r:id="rId10"/>
    <p:sldId id="283" r:id="rId11"/>
    <p:sldId id="284" r:id="rId12"/>
    <p:sldId id="280" r:id="rId13"/>
    <p:sldId id="286" r:id="rId14"/>
    <p:sldId id="287" r:id="rId15"/>
    <p:sldId id="288" r:id="rId16"/>
    <p:sldId id="281" r:id="rId17"/>
    <p:sldId id="289" r:id="rId18"/>
    <p:sldId id="290" r:id="rId19"/>
    <p:sldId id="277" r:id="rId20"/>
    <p:sldId id="296" r:id="rId21"/>
    <p:sldId id="295" r:id="rId22"/>
    <p:sldId id="264" r:id="rId23"/>
    <p:sldId id="319" r:id="rId24"/>
    <p:sldId id="274" r:id="rId25"/>
    <p:sldId id="291" r:id="rId26"/>
    <p:sldId id="337" r:id="rId27"/>
    <p:sldId id="338" r:id="rId28"/>
    <p:sldId id="320" r:id="rId29"/>
    <p:sldId id="306" r:id="rId30"/>
    <p:sldId id="297" r:id="rId31"/>
    <p:sldId id="307" r:id="rId32"/>
    <p:sldId id="292" r:id="rId33"/>
    <p:sldId id="293" r:id="rId34"/>
    <p:sldId id="299" r:id="rId35"/>
    <p:sldId id="300" r:id="rId36"/>
    <p:sldId id="301" r:id="rId37"/>
    <p:sldId id="303" r:id="rId38"/>
    <p:sldId id="304" r:id="rId39"/>
    <p:sldId id="305" r:id="rId40"/>
    <p:sldId id="294" r:id="rId41"/>
    <p:sldId id="322" r:id="rId42"/>
    <p:sldId id="310" r:id="rId43"/>
    <p:sldId id="315" r:id="rId44"/>
    <p:sldId id="313" r:id="rId45"/>
    <p:sldId id="321" r:id="rId46"/>
    <p:sldId id="316" r:id="rId47"/>
    <p:sldId id="317" r:id="rId48"/>
    <p:sldId id="318" r:id="rId49"/>
    <p:sldId id="302" r:id="rId50"/>
    <p:sldId id="324" r:id="rId51"/>
    <p:sldId id="333" r:id="rId52"/>
    <p:sldId id="334" r:id="rId53"/>
    <p:sldId id="335" r:id="rId54"/>
    <p:sldId id="323" r:id="rId55"/>
    <p:sldId id="270" r:id="rId56"/>
    <p:sldId id="325" r:id="rId57"/>
    <p:sldId id="266" r:id="rId58"/>
    <p:sldId id="326" r:id="rId59"/>
    <p:sldId id="327" r:id="rId60"/>
    <p:sldId id="328" r:id="rId61"/>
    <p:sldId id="329" r:id="rId62"/>
    <p:sldId id="330" r:id="rId63"/>
    <p:sldId id="331" r:id="rId64"/>
    <p:sldId id="332" r:id="rId65"/>
    <p:sldId id="308" r:id="rId66"/>
    <p:sldId id="339" r:id="rId67"/>
    <p:sldId id="309" r:id="rId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6" d="100"/>
          <a:sy n="66" d="100"/>
        </p:scale>
        <p:origin x="5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D9BB5D-3B90-4C20-825F-9CA09DF16F6B}"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5CC4AD6B-604D-4DD9-ABC7-F4E919D816B7}">
      <dgm:prSet custT="1"/>
      <dgm:spPr/>
      <dgm:t>
        <a:bodyPr/>
        <a:lstStyle/>
        <a:p>
          <a:r>
            <a:rPr lang="en-US" sz="2400" dirty="0"/>
            <a:t>Clinical pharmacist with Geisinger’s Medication Therapy and Disease Management Program</a:t>
          </a:r>
        </a:p>
      </dgm:t>
    </dgm:pt>
    <dgm:pt modelId="{F2F24394-0CA8-4B2E-BC02-127CCFC3B192}" type="parTrans" cxnId="{D0EDDE6F-A9EB-42CD-9076-ED6E9C714A12}">
      <dgm:prSet/>
      <dgm:spPr/>
      <dgm:t>
        <a:bodyPr/>
        <a:lstStyle/>
        <a:p>
          <a:endParaRPr lang="en-US"/>
        </a:p>
      </dgm:t>
    </dgm:pt>
    <dgm:pt modelId="{39EF49DC-EF6D-480D-88C8-430E246C1575}" type="sibTrans" cxnId="{D0EDDE6F-A9EB-42CD-9076-ED6E9C714A12}">
      <dgm:prSet/>
      <dgm:spPr/>
      <dgm:t>
        <a:bodyPr/>
        <a:lstStyle/>
        <a:p>
          <a:endParaRPr lang="en-US"/>
        </a:p>
      </dgm:t>
    </dgm:pt>
    <dgm:pt modelId="{E837E902-904F-4388-80D4-F923D7ED41B6}">
      <dgm:prSet custT="1"/>
      <dgm:spPr/>
      <dgm:t>
        <a:bodyPr/>
        <a:lstStyle/>
        <a:p>
          <a:r>
            <a:rPr lang="en-US" sz="2400" dirty="0"/>
            <a:t>Outpatient provider specializing in chronic pain and psychiatric medication management</a:t>
          </a:r>
        </a:p>
      </dgm:t>
    </dgm:pt>
    <dgm:pt modelId="{9ADFB68E-6534-4FFE-AC94-A2AB2BDA9511}" type="parTrans" cxnId="{E26171A7-E170-4C05-8BDB-ADD5710D7FCE}">
      <dgm:prSet/>
      <dgm:spPr/>
      <dgm:t>
        <a:bodyPr/>
        <a:lstStyle/>
        <a:p>
          <a:endParaRPr lang="en-US"/>
        </a:p>
      </dgm:t>
    </dgm:pt>
    <dgm:pt modelId="{E402D872-F86E-4A21-9460-F2096C95A179}" type="sibTrans" cxnId="{E26171A7-E170-4C05-8BDB-ADD5710D7FCE}">
      <dgm:prSet/>
      <dgm:spPr/>
      <dgm:t>
        <a:bodyPr/>
        <a:lstStyle/>
        <a:p>
          <a:endParaRPr lang="en-US"/>
        </a:p>
      </dgm:t>
    </dgm:pt>
    <dgm:pt modelId="{78A8F7E0-E0A6-4EE5-A3F5-EA51332062F1}">
      <dgm:prSet custT="1"/>
      <dgm:spPr/>
      <dgm:t>
        <a:bodyPr/>
        <a:lstStyle/>
        <a:p>
          <a:r>
            <a:rPr lang="en-US" sz="2400" dirty="0"/>
            <a:t>Prescriptive authority via a collaborative practice agreement with Geisinger providers</a:t>
          </a:r>
        </a:p>
      </dgm:t>
    </dgm:pt>
    <dgm:pt modelId="{57CE0B13-FE1D-4F69-81E3-9DCCCA4A981D}" type="parTrans" cxnId="{76E14F27-EF01-4276-AE5C-D2098E60B982}">
      <dgm:prSet/>
      <dgm:spPr/>
      <dgm:t>
        <a:bodyPr/>
        <a:lstStyle/>
        <a:p>
          <a:endParaRPr lang="en-US"/>
        </a:p>
      </dgm:t>
    </dgm:pt>
    <dgm:pt modelId="{9E519197-0D24-41BB-A5F3-688C3E32CE1B}" type="sibTrans" cxnId="{76E14F27-EF01-4276-AE5C-D2098E60B982}">
      <dgm:prSet/>
      <dgm:spPr/>
      <dgm:t>
        <a:bodyPr/>
        <a:lstStyle/>
        <a:p>
          <a:endParaRPr lang="en-US"/>
        </a:p>
      </dgm:t>
    </dgm:pt>
    <dgm:pt modelId="{788F1BEF-6D5E-468A-9AE5-AC1EC99D51C8}">
      <dgm:prSet custT="1"/>
      <dgm:spPr/>
      <dgm:t>
        <a:bodyPr/>
        <a:lstStyle/>
        <a:p>
          <a:r>
            <a:rPr lang="en-US" sz="2400" dirty="0"/>
            <a:t>Facilitator of hundreds of opioid weans</a:t>
          </a:r>
        </a:p>
      </dgm:t>
    </dgm:pt>
    <dgm:pt modelId="{B9C193CC-AA4F-4E31-A796-056A91AD8BA7}" type="parTrans" cxnId="{CC708EBC-418D-448D-873D-70D020C5BB7A}">
      <dgm:prSet/>
      <dgm:spPr/>
      <dgm:t>
        <a:bodyPr/>
        <a:lstStyle/>
        <a:p>
          <a:endParaRPr lang="en-US"/>
        </a:p>
      </dgm:t>
    </dgm:pt>
    <dgm:pt modelId="{3159CA84-FC7F-478B-AA4B-0257DCC51CCD}" type="sibTrans" cxnId="{CC708EBC-418D-448D-873D-70D020C5BB7A}">
      <dgm:prSet/>
      <dgm:spPr/>
      <dgm:t>
        <a:bodyPr/>
        <a:lstStyle/>
        <a:p>
          <a:endParaRPr lang="en-US"/>
        </a:p>
      </dgm:t>
    </dgm:pt>
    <dgm:pt modelId="{7CD83C98-A341-47E4-8383-F0540EF71951}">
      <dgm:prSet custT="1"/>
      <dgm:spPr/>
      <dgm:t>
        <a:bodyPr/>
        <a:lstStyle/>
        <a:p>
          <a:r>
            <a:rPr lang="en-US" sz="2400" dirty="0"/>
            <a:t>Unashamed cat dad</a:t>
          </a:r>
        </a:p>
      </dgm:t>
    </dgm:pt>
    <dgm:pt modelId="{000DE620-74C3-495A-A54D-2E1B7D00CFBD}" type="parTrans" cxnId="{EE247A69-69A7-4195-841C-AB336BB80AC9}">
      <dgm:prSet/>
      <dgm:spPr/>
      <dgm:t>
        <a:bodyPr/>
        <a:lstStyle/>
        <a:p>
          <a:endParaRPr lang="en-US"/>
        </a:p>
      </dgm:t>
    </dgm:pt>
    <dgm:pt modelId="{E3E7F411-9BC0-4BAE-BB72-56EDD2A80230}" type="sibTrans" cxnId="{EE247A69-69A7-4195-841C-AB336BB80AC9}">
      <dgm:prSet/>
      <dgm:spPr/>
      <dgm:t>
        <a:bodyPr/>
        <a:lstStyle/>
        <a:p>
          <a:endParaRPr lang="en-US"/>
        </a:p>
      </dgm:t>
    </dgm:pt>
    <dgm:pt modelId="{585E130A-DBF7-45BA-BAE1-AE3295611418}" type="pres">
      <dgm:prSet presAssocID="{56D9BB5D-3B90-4C20-825F-9CA09DF16F6B}" presName="vert0" presStyleCnt="0">
        <dgm:presLayoutVars>
          <dgm:dir/>
          <dgm:animOne val="branch"/>
          <dgm:animLvl val="lvl"/>
        </dgm:presLayoutVars>
      </dgm:prSet>
      <dgm:spPr/>
      <dgm:t>
        <a:bodyPr/>
        <a:lstStyle/>
        <a:p>
          <a:endParaRPr lang="en-US"/>
        </a:p>
      </dgm:t>
    </dgm:pt>
    <dgm:pt modelId="{4F31373F-46F7-4125-93A9-AB0E65C18510}" type="pres">
      <dgm:prSet presAssocID="{5CC4AD6B-604D-4DD9-ABC7-F4E919D816B7}" presName="thickLine" presStyleLbl="alignNode1" presStyleIdx="0" presStyleCnt="5"/>
      <dgm:spPr/>
    </dgm:pt>
    <dgm:pt modelId="{FA836317-8874-48F0-8A25-7D3C0B565E0E}" type="pres">
      <dgm:prSet presAssocID="{5CC4AD6B-604D-4DD9-ABC7-F4E919D816B7}" presName="horz1" presStyleCnt="0"/>
      <dgm:spPr/>
    </dgm:pt>
    <dgm:pt modelId="{73B855BE-3965-45CC-9201-AE9757EED990}" type="pres">
      <dgm:prSet presAssocID="{5CC4AD6B-604D-4DD9-ABC7-F4E919D816B7}" presName="tx1" presStyleLbl="revTx" presStyleIdx="0" presStyleCnt="5"/>
      <dgm:spPr/>
      <dgm:t>
        <a:bodyPr/>
        <a:lstStyle/>
        <a:p>
          <a:endParaRPr lang="en-US"/>
        </a:p>
      </dgm:t>
    </dgm:pt>
    <dgm:pt modelId="{11EDBAEB-B46A-415A-820E-B656EF5EAFB8}" type="pres">
      <dgm:prSet presAssocID="{5CC4AD6B-604D-4DD9-ABC7-F4E919D816B7}" presName="vert1" presStyleCnt="0"/>
      <dgm:spPr/>
    </dgm:pt>
    <dgm:pt modelId="{245CBC5B-70E0-499F-91C8-1D35904CEA71}" type="pres">
      <dgm:prSet presAssocID="{E837E902-904F-4388-80D4-F923D7ED41B6}" presName="thickLine" presStyleLbl="alignNode1" presStyleIdx="1" presStyleCnt="5"/>
      <dgm:spPr/>
    </dgm:pt>
    <dgm:pt modelId="{1D1C3896-E47E-48A8-90A9-CBC6D997E095}" type="pres">
      <dgm:prSet presAssocID="{E837E902-904F-4388-80D4-F923D7ED41B6}" presName="horz1" presStyleCnt="0"/>
      <dgm:spPr/>
    </dgm:pt>
    <dgm:pt modelId="{9C013367-98D3-4FA9-B7A4-9A4CF0B20948}" type="pres">
      <dgm:prSet presAssocID="{E837E902-904F-4388-80D4-F923D7ED41B6}" presName="tx1" presStyleLbl="revTx" presStyleIdx="1" presStyleCnt="5"/>
      <dgm:spPr/>
      <dgm:t>
        <a:bodyPr/>
        <a:lstStyle/>
        <a:p>
          <a:endParaRPr lang="en-US"/>
        </a:p>
      </dgm:t>
    </dgm:pt>
    <dgm:pt modelId="{7ED64DB7-7B22-4BFD-A9CD-2D9BE2EA36F3}" type="pres">
      <dgm:prSet presAssocID="{E837E902-904F-4388-80D4-F923D7ED41B6}" presName="vert1" presStyleCnt="0"/>
      <dgm:spPr/>
    </dgm:pt>
    <dgm:pt modelId="{22B5E07A-28BC-4BD8-8E87-AC614BF42601}" type="pres">
      <dgm:prSet presAssocID="{78A8F7E0-E0A6-4EE5-A3F5-EA51332062F1}" presName="thickLine" presStyleLbl="alignNode1" presStyleIdx="2" presStyleCnt="5"/>
      <dgm:spPr/>
    </dgm:pt>
    <dgm:pt modelId="{4784A59B-0488-4371-AA3E-537A7BCA83D6}" type="pres">
      <dgm:prSet presAssocID="{78A8F7E0-E0A6-4EE5-A3F5-EA51332062F1}" presName="horz1" presStyleCnt="0"/>
      <dgm:spPr/>
    </dgm:pt>
    <dgm:pt modelId="{BE5EF478-5B01-4B44-B971-29D8B638AA14}" type="pres">
      <dgm:prSet presAssocID="{78A8F7E0-E0A6-4EE5-A3F5-EA51332062F1}" presName="tx1" presStyleLbl="revTx" presStyleIdx="2" presStyleCnt="5"/>
      <dgm:spPr/>
      <dgm:t>
        <a:bodyPr/>
        <a:lstStyle/>
        <a:p>
          <a:endParaRPr lang="en-US"/>
        </a:p>
      </dgm:t>
    </dgm:pt>
    <dgm:pt modelId="{035ADDAF-7866-41F6-BD1F-DBF5F126420B}" type="pres">
      <dgm:prSet presAssocID="{78A8F7E0-E0A6-4EE5-A3F5-EA51332062F1}" presName="vert1" presStyleCnt="0"/>
      <dgm:spPr/>
    </dgm:pt>
    <dgm:pt modelId="{FDEDD651-10ED-43EA-B7C1-1B1DE05C2E87}" type="pres">
      <dgm:prSet presAssocID="{788F1BEF-6D5E-468A-9AE5-AC1EC99D51C8}" presName="thickLine" presStyleLbl="alignNode1" presStyleIdx="3" presStyleCnt="5"/>
      <dgm:spPr/>
    </dgm:pt>
    <dgm:pt modelId="{F0276345-F246-4F8F-8857-476951E992A6}" type="pres">
      <dgm:prSet presAssocID="{788F1BEF-6D5E-468A-9AE5-AC1EC99D51C8}" presName="horz1" presStyleCnt="0"/>
      <dgm:spPr/>
    </dgm:pt>
    <dgm:pt modelId="{DBB60131-AE8E-4C99-9215-E72B634B8E85}" type="pres">
      <dgm:prSet presAssocID="{788F1BEF-6D5E-468A-9AE5-AC1EC99D51C8}" presName="tx1" presStyleLbl="revTx" presStyleIdx="3" presStyleCnt="5"/>
      <dgm:spPr/>
      <dgm:t>
        <a:bodyPr/>
        <a:lstStyle/>
        <a:p>
          <a:endParaRPr lang="en-US"/>
        </a:p>
      </dgm:t>
    </dgm:pt>
    <dgm:pt modelId="{EB87E4A5-CABB-4BE7-8FB3-5D55A46BFD3F}" type="pres">
      <dgm:prSet presAssocID="{788F1BEF-6D5E-468A-9AE5-AC1EC99D51C8}" presName="vert1" presStyleCnt="0"/>
      <dgm:spPr/>
    </dgm:pt>
    <dgm:pt modelId="{A0A636FA-C582-497A-BBC1-7A8CC2D76031}" type="pres">
      <dgm:prSet presAssocID="{7CD83C98-A341-47E4-8383-F0540EF71951}" presName="thickLine" presStyleLbl="alignNode1" presStyleIdx="4" presStyleCnt="5"/>
      <dgm:spPr/>
    </dgm:pt>
    <dgm:pt modelId="{25D1EEF4-0F9E-442B-969B-4A15E0FB17CA}" type="pres">
      <dgm:prSet presAssocID="{7CD83C98-A341-47E4-8383-F0540EF71951}" presName="horz1" presStyleCnt="0"/>
      <dgm:spPr/>
    </dgm:pt>
    <dgm:pt modelId="{B6E155EF-51BD-49B1-9F5C-6E7DBB9E7F7E}" type="pres">
      <dgm:prSet presAssocID="{7CD83C98-A341-47E4-8383-F0540EF71951}" presName="tx1" presStyleLbl="revTx" presStyleIdx="4" presStyleCnt="5"/>
      <dgm:spPr/>
      <dgm:t>
        <a:bodyPr/>
        <a:lstStyle/>
        <a:p>
          <a:endParaRPr lang="en-US"/>
        </a:p>
      </dgm:t>
    </dgm:pt>
    <dgm:pt modelId="{7AA08978-10F4-49B9-B7A7-A4F7205BA441}" type="pres">
      <dgm:prSet presAssocID="{7CD83C98-A341-47E4-8383-F0540EF71951}" presName="vert1" presStyleCnt="0"/>
      <dgm:spPr/>
    </dgm:pt>
  </dgm:ptLst>
  <dgm:cxnLst>
    <dgm:cxn modelId="{C2788FF1-A8E7-4747-AF16-EB6CC22CB6C5}" type="presOf" srcId="{56D9BB5D-3B90-4C20-825F-9CA09DF16F6B}" destId="{585E130A-DBF7-45BA-BAE1-AE3295611418}" srcOrd="0" destOrd="0" presId="urn:microsoft.com/office/officeart/2008/layout/LinedList"/>
    <dgm:cxn modelId="{76E14F27-EF01-4276-AE5C-D2098E60B982}" srcId="{56D9BB5D-3B90-4C20-825F-9CA09DF16F6B}" destId="{78A8F7E0-E0A6-4EE5-A3F5-EA51332062F1}" srcOrd="2" destOrd="0" parTransId="{57CE0B13-FE1D-4F69-81E3-9DCCCA4A981D}" sibTransId="{9E519197-0D24-41BB-A5F3-688C3E32CE1B}"/>
    <dgm:cxn modelId="{CC708EBC-418D-448D-873D-70D020C5BB7A}" srcId="{56D9BB5D-3B90-4C20-825F-9CA09DF16F6B}" destId="{788F1BEF-6D5E-468A-9AE5-AC1EC99D51C8}" srcOrd="3" destOrd="0" parTransId="{B9C193CC-AA4F-4E31-A796-056A91AD8BA7}" sibTransId="{3159CA84-FC7F-478B-AA4B-0257DCC51CCD}"/>
    <dgm:cxn modelId="{7C03B0E1-6871-49B1-B9EF-A49A65B6E09D}" type="presOf" srcId="{5CC4AD6B-604D-4DD9-ABC7-F4E919D816B7}" destId="{73B855BE-3965-45CC-9201-AE9757EED990}" srcOrd="0" destOrd="0" presId="urn:microsoft.com/office/officeart/2008/layout/LinedList"/>
    <dgm:cxn modelId="{EF6E1F31-93EF-475F-BC78-775C4D008656}" type="presOf" srcId="{7CD83C98-A341-47E4-8383-F0540EF71951}" destId="{B6E155EF-51BD-49B1-9F5C-6E7DBB9E7F7E}" srcOrd="0" destOrd="0" presId="urn:microsoft.com/office/officeart/2008/layout/LinedList"/>
    <dgm:cxn modelId="{D0EDDE6F-A9EB-42CD-9076-ED6E9C714A12}" srcId="{56D9BB5D-3B90-4C20-825F-9CA09DF16F6B}" destId="{5CC4AD6B-604D-4DD9-ABC7-F4E919D816B7}" srcOrd="0" destOrd="0" parTransId="{F2F24394-0CA8-4B2E-BC02-127CCFC3B192}" sibTransId="{39EF49DC-EF6D-480D-88C8-430E246C1575}"/>
    <dgm:cxn modelId="{E26171A7-E170-4C05-8BDB-ADD5710D7FCE}" srcId="{56D9BB5D-3B90-4C20-825F-9CA09DF16F6B}" destId="{E837E902-904F-4388-80D4-F923D7ED41B6}" srcOrd="1" destOrd="0" parTransId="{9ADFB68E-6534-4FFE-AC94-A2AB2BDA9511}" sibTransId="{E402D872-F86E-4A21-9460-F2096C95A179}"/>
    <dgm:cxn modelId="{C902A290-5427-4D3F-8340-C12DDE48A17E}" type="presOf" srcId="{788F1BEF-6D5E-468A-9AE5-AC1EC99D51C8}" destId="{DBB60131-AE8E-4C99-9215-E72B634B8E85}" srcOrd="0" destOrd="0" presId="urn:microsoft.com/office/officeart/2008/layout/LinedList"/>
    <dgm:cxn modelId="{0148522C-B49E-47CA-82AD-B62D968D9051}" type="presOf" srcId="{78A8F7E0-E0A6-4EE5-A3F5-EA51332062F1}" destId="{BE5EF478-5B01-4B44-B971-29D8B638AA14}" srcOrd="0" destOrd="0" presId="urn:microsoft.com/office/officeart/2008/layout/LinedList"/>
    <dgm:cxn modelId="{EE247A69-69A7-4195-841C-AB336BB80AC9}" srcId="{56D9BB5D-3B90-4C20-825F-9CA09DF16F6B}" destId="{7CD83C98-A341-47E4-8383-F0540EF71951}" srcOrd="4" destOrd="0" parTransId="{000DE620-74C3-495A-A54D-2E1B7D00CFBD}" sibTransId="{E3E7F411-9BC0-4BAE-BB72-56EDD2A80230}"/>
    <dgm:cxn modelId="{60935FF0-1A68-48C4-A6B9-5EA636561BEE}" type="presOf" srcId="{E837E902-904F-4388-80D4-F923D7ED41B6}" destId="{9C013367-98D3-4FA9-B7A4-9A4CF0B20948}" srcOrd="0" destOrd="0" presId="urn:microsoft.com/office/officeart/2008/layout/LinedList"/>
    <dgm:cxn modelId="{34711140-9F69-4341-B7B8-FB82E0FD1803}" type="presParOf" srcId="{585E130A-DBF7-45BA-BAE1-AE3295611418}" destId="{4F31373F-46F7-4125-93A9-AB0E65C18510}" srcOrd="0" destOrd="0" presId="urn:microsoft.com/office/officeart/2008/layout/LinedList"/>
    <dgm:cxn modelId="{F3166145-8514-447E-BEA4-B8EA994D7CB5}" type="presParOf" srcId="{585E130A-DBF7-45BA-BAE1-AE3295611418}" destId="{FA836317-8874-48F0-8A25-7D3C0B565E0E}" srcOrd="1" destOrd="0" presId="urn:microsoft.com/office/officeart/2008/layout/LinedList"/>
    <dgm:cxn modelId="{2961632C-51C1-4ABB-AC14-240B41062CE8}" type="presParOf" srcId="{FA836317-8874-48F0-8A25-7D3C0B565E0E}" destId="{73B855BE-3965-45CC-9201-AE9757EED990}" srcOrd="0" destOrd="0" presId="urn:microsoft.com/office/officeart/2008/layout/LinedList"/>
    <dgm:cxn modelId="{F194785B-79CA-45C0-8C4C-15AE68313310}" type="presParOf" srcId="{FA836317-8874-48F0-8A25-7D3C0B565E0E}" destId="{11EDBAEB-B46A-415A-820E-B656EF5EAFB8}" srcOrd="1" destOrd="0" presId="urn:microsoft.com/office/officeart/2008/layout/LinedList"/>
    <dgm:cxn modelId="{E289BAC6-5F4A-424C-A55C-4A49727CC745}" type="presParOf" srcId="{585E130A-DBF7-45BA-BAE1-AE3295611418}" destId="{245CBC5B-70E0-499F-91C8-1D35904CEA71}" srcOrd="2" destOrd="0" presId="urn:microsoft.com/office/officeart/2008/layout/LinedList"/>
    <dgm:cxn modelId="{EE1E4B14-B979-4C21-AF20-55726C4C98AA}" type="presParOf" srcId="{585E130A-DBF7-45BA-BAE1-AE3295611418}" destId="{1D1C3896-E47E-48A8-90A9-CBC6D997E095}" srcOrd="3" destOrd="0" presId="urn:microsoft.com/office/officeart/2008/layout/LinedList"/>
    <dgm:cxn modelId="{E6652C3C-8422-4F52-BAB5-F4E1DA929F2C}" type="presParOf" srcId="{1D1C3896-E47E-48A8-90A9-CBC6D997E095}" destId="{9C013367-98D3-4FA9-B7A4-9A4CF0B20948}" srcOrd="0" destOrd="0" presId="urn:microsoft.com/office/officeart/2008/layout/LinedList"/>
    <dgm:cxn modelId="{2B047AA9-1B10-4E24-9EA3-58E8B5813123}" type="presParOf" srcId="{1D1C3896-E47E-48A8-90A9-CBC6D997E095}" destId="{7ED64DB7-7B22-4BFD-A9CD-2D9BE2EA36F3}" srcOrd="1" destOrd="0" presId="urn:microsoft.com/office/officeart/2008/layout/LinedList"/>
    <dgm:cxn modelId="{3E7551C0-3367-4708-B462-98F24E0565C9}" type="presParOf" srcId="{585E130A-DBF7-45BA-BAE1-AE3295611418}" destId="{22B5E07A-28BC-4BD8-8E87-AC614BF42601}" srcOrd="4" destOrd="0" presId="urn:microsoft.com/office/officeart/2008/layout/LinedList"/>
    <dgm:cxn modelId="{8E46B6BA-4E78-4F6A-BADA-661EC9CE2229}" type="presParOf" srcId="{585E130A-DBF7-45BA-BAE1-AE3295611418}" destId="{4784A59B-0488-4371-AA3E-537A7BCA83D6}" srcOrd="5" destOrd="0" presId="urn:microsoft.com/office/officeart/2008/layout/LinedList"/>
    <dgm:cxn modelId="{B0724280-EA55-4363-B89A-AC6FA4AC59DA}" type="presParOf" srcId="{4784A59B-0488-4371-AA3E-537A7BCA83D6}" destId="{BE5EF478-5B01-4B44-B971-29D8B638AA14}" srcOrd="0" destOrd="0" presId="urn:microsoft.com/office/officeart/2008/layout/LinedList"/>
    <dgm:cxn modelId="{519CB196-D9FD-442A-BE9F-B9FAF92BD6CF}" type="presParOf" srcId="{4784A59B-0488-4371-AA3E-537A7BCA83D6}" destId="{035ADDAF-7866-41F6-BD1F-DBF5F126420B}" srcOrd="1" destOrd="0" presId="urn:microsoft.com/office/officeart/2008/layout/LinedList"/>
    <dgm:cxn modelId="{9E755D11-D58E-4969-B854-C416C7D28C54}" type="presParOf" srcId="{585E130A-DBF7-45BA-BAE1-AE3295611418}" destId="{FDEDD651-10ED-43EA-B7C1-1B1DE05C2E87}" srcOrd="6" destOrd="0" presId="urn:microsoft.com/office/officeart/2008/layout/LinedList"/>
    <dgm:cxn modelId="{458BECD4-DF0F-4D3A-983F-A739B5ACA0EA}" type="presParOf" srcId="{585E130A-DBF7-45BA-BAE1-AE3295611418}" destId="{F0276345-F246-4F8F-8857-476951E992A6}" srcOrd="7" destOrd="0" presId="urn:microsoft.com/office/officeart/2008/layout/LinedList"/>
    <dgm:cxn modelId="{78C0B081-CC0B-4A16-8745-BEB3348EB5CE}" type="presParOf" srcId="{F0276345-F246-4F8F-8857-476951E992A6}" destId="{DBB60131-AE8E-4C99-9215-E72B634B8E85}" srcOrd="0" destOrd="0" presId="urn:microsoft.com/office/officeart/2008/layout/LinedList"/>
    <dgm:cxn modelId="{C7305184-939D-42AD-A7AA-79E296C69984}" type="presParOf" srcId="{F0276345-F246-4F8F-8857-476951E992A6}" destId="{EB87E4A5-CABB-4BE7-8FB3-5D55A46BFD3F}" srcOrd="1" destOrd="0" presId="urn:microsoft.com/office/officeart/2008/layout/LinedList"/>
    <dgm:cxn modelId="{CE3943CC-DD2C-4D11-BA83-9035657FA393}" type="presParOf" srcId="{585E130A-DBF7-45BA-BAE1-AE3295611418}" destId="{A0A636FA-C582-497A-BBC1-7A8CC2D76031}" srcOrd="8" destOrd="0" presId="urn:microsoft.com/office/officeart/2008/layout/LinedList"/>
    <dgm:cxn modelId="{EA55CCD5-A23A-4177-815F-2053E230CAE4}" type="presParOf" srcId="{585E130A-DBF7-45BA-BAE1-AE3295611418}" destId="{25D1EEF4-0F9E-442B-969B-4A15E0FB17CA}" srcOrd="9" destOrd="0" presId="urn:microsoft.com/office/officeart/2008/layout/LinedList"/>
    <dgm:cxn modelId="{3C739908-BEF9-4E11-B7A4-5C946B6F36DE}" type="presParOf" srcId="{25D1EEF4-0F9E-442B-969B-4A15E0FB17CA}" destId="{B6E155EF-51BD-49B1-9F5C-6E7DBB9E7F7E}" srcOrd="0" destOrd="0" presId="urn:microsoft.com/office/officeart/2008/layout/LinedList"/>
    <dgm:cxn modelId="{CB798DAC-E9DE-4BAF-8AD1-691791F34469}" type="presParOf" srcId="{25D1EEF4-0F9E-442B-969B-4A15E0FB17CA}" destId="{7AA08978-10F4-49B9-B7A7-A4F7205BA4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E9C8D8-0289-4335-AFFB-6C49290CE53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F6E8ED3-24C2-441E-9823-3DAE838F8AED}">
      <dgm:prSet phldrT="[Text]"/>
      <dgm:spPr/>
      <dgm:t>
        <a:bodyPr/>
        <a:lstStyle/>
        <a:p>
          <a:r>
            <a:rPr lang="en-US" dirty="0"/>
            <a:t>Precautions</a:t>
          </a:r>
        </a:p>
      </dgm:t>
    </dgm:pt>
    <dgm:pt modelId="{40F79072-9B23-471C-A037-8EA482903163}" type="parTrans" cxnId="{850A47C0-76E8-4F07-8796-66E7E76FBF70}">
      <dgm:prSet/>
      <dgm:spPr/>
      <dgm:t>
        <a:bodyPr/>
        <a:lstStyle/>
        <a:p>
          <a:endParaRPr lang="en-US"/>
        </a:p>
      </dgm:t>
    </dgm:pt>
    <dgm:pt modelId="{6ADC2DE9-F990-4CE8-ACB3-DC4EE2868F86}" type="sibTrans" cxnId="{850A47C0-76E8-4F07-8796-66E7E76FBF70}">
      <dgm:prSet/>
      <dgm:spPr/>
      <dgm:t>
        <a:bodyPr/>
        <a:lstStyle/>
        <a:p>
          <a:endParaRPr lang="en-US"/>
        </a:p>
      </dgm:t>
    </dgm:pt>
    <dgm:pt modelId="{9D924669-6AEC-49E0-A01E-60B566C2C140}">
      <dgm:prSet phldrT="[Text]" custT="1"/>
      <dgm:spPr/>
      <dgm:t>
        <a:bodyPr/>
        <a:lstStyle/>
        <a:p>
          <a:r>
            <a:rPr lang="en-US" sz="2400" dirty="0"/>
            <a:t>Active or history of substance use disorder</a:t>
          </a:r>
        </a:p>
      </dgm:t>
    </dgm:pt>
    <dgm:pt modelId="{46B6D997-6F2B-4C12-AC54-571415D7BF2E}" type="parTrans" cxnId="{CEE5F593-D389-4187-9162-E06492CCABF4}">
      <dgm:prSet/>
      <dgm:spPr/>
      <dgm:t>
        <a:bodyPr/>
        <a:lstStyle/>
        <a:p>
          <a:endParaRPr lang="en-US"/>
        </a:p>
      </dgm:t>
    </dgm:pt>
    <dgm:pt modelId="{A734900D-2818-4D28-BFD3-5F48D8FB053A}" type="sibTrans" cxnId="{CEE5F593-D389-4187-9162-E06492CCABF4}">
      <dgm:prSet/>
      <dgm:spPr/>
      <dgm:t>
        <a:bodyPr/>
        <a:lstStyle/>
        <a:p>
          <a:endParaRPr lang="en-US"/>
        </a:p>
      </dgm:t>
    </dgm:pt>
    <dgm:pt modelId="{551E9369-28FA-4B04-B4BC-11AFDD9BBACA}">
      <dgm:prSet phldrT="[Text]" custT="1"/>
      <dgm:spPr/>
      <dgm:t>
        <a:bodyPr/>
        <a:lstStyle/>
        <a:p>
          <a:r>
            <a:rPr lang="en-US" sz="2400" dirty="0"/>
            <a:t>Coadministration with sedatives, including benzodiazepines and Z-drugs</a:t>
          </a:r>
        </a:p>
      </dgm:t>
    </dgm:pt>
    <dgm:pt modelId="{29BEE74B-BB61-49B0-851C-C43D5E7B064A}" type="parTrans" cxnId="{6448D1E3-CB8E-482D-B62D-068547EBBEC4}">
      <dgm:prSet/>
      <dgm:spPr/>
      <dgm:t>
        <a:bodyPr/>
        <a:lstStyle/>
        <a:p>
          <a:endParaRPr lang="en-US"/>
        </a:p>
      </dgm:t>
    </dgm:pt>
    <dgm:pt modelId="{846184DF-EDDA-4085-AAF6-523024E5275E}" type="sibTrans" cxnId="{6448D1E3-CB8E-482D-B62D-068547EBBEC4}">
      <dgm:prSet/>
      <dgm:spPr/>
      <dgm:t>
        <a:bodyPr/>
        <a:lstStyle/>
        <a:p>
          <a:endParaRPr lang="en-US"/>
        </a:p>
      </dgm:t>
    </dgm:pt>
    <dgm:pt modelId="{9681C1D1-9958-48FE-95B2-AA37799058CE}">
      <dgm:prSet phldrT="[Text]"/>
      <dgm:spPr/>
      <dgm:t>
        <a:bodyPr/>
        <a:lstStyle/>
        <a:p>
          <a:r>
            <a:rPr lang="en-US" dirty="0"/>
            <a:t>Contraindications</a:t>
          </a:r>
        </a:p>
      </dgm:t>
    </dgm:pt>
    <dgm:pt modelId="{B4EAEE5E-7DC4-4D09-9D7F-36D19210C720}" type="parTrans" cxnId="{F3D15370-29E0-4A11-9BB1-B9BB148207F8}">
      <dgm:prSet/>
      <dgm:spPr/>
      <dgm:t>
        <a:bodyPr/>
        <a:lstStyle/>
        <a:p>
          <a:endParaRPr lang="en-US"/>
        </a:p>
      </dgm:t>
    </dgm:pt>
    <dgm:pt modelId="{A8597DCC-E4A7-43AD-9F6F-90DAF9190417}" type="sibTrans" cxnId="{F3D15370-29E0-4A11-9BB1-B9BB148207F8}">
      <dgm:prSet/>
      <dgm:spPr/>
      <dgm:t>
        <a:bodyPr/>
        <a:lstStyle/>
        <a:p>
          <a:endParaRPr lang="en-US"/>
        </a:p>
      </dgm:t>
    </dgm:pt>
    <dgm:pt modelId="{0D215BD6-8804-4296-B0A4-B3E12D61339B}">
      <dgm:prSet phldrT="[Text]" custT="1"/>
      <dgm:spPr/>
      <dgm:t>
        <a:bodyPr/>
        <a:lstStyle/>
        <a:p>
          <a:r>
            <a:rPr lang="en-US" sz="2400" dirty="0"/>
            <a:t>Significant respiratory depression</a:t>
          </a:r>
        </a:p>
      </dgm:t>
    </dgm:pt>
    <dgm:pt modelId="{CE979890-EAB3-4A07-A786-12DE2418E75A}" type="parTrans" cxnId="{03BD7BED-C93F-496E-AD82-8458239DF8D2}">
      <dgm:prSet/>
      <dgm:spPr/>
      <dgm:t>
        <a:bodyPr/>
        <a:lstStyle/>
        <a:p>
          <a:endParaRPr lang="en-US"/>
        </a:p>
      </dgm:t>
    </dgm:pt>
    <dgm:pt modelId="{8F23B05E-02BB-41D0-88DC-C89340C4240E}" type="sibTrans" cxnId="{03BD7BED-C93F-496E-AD82-8458239DF8D2}">
      <dgm:prSet/>
      <dgm:spPr/>
      <dgm:t>
        <a:bodyPr/>
        <a:lstStyle/>
        <a:p>
          <a:endParaRPr lang="en-US"/>
        </a:p>
      </dgm:t>
    </dgm:pt>
    <dgm:pt modelId="{C94BAF64-BDB7-4E83-BBC9-32FA9F4D9CBB}">
      <dgm:prSet phldrT="[Text]" custT="1"/>
      <dgm:spPr/>
      <dgm:t>
        <a:bodyPr/>
        <a:lstStyle/>
        <a:p>
          <a:r>
            <a:rPr lang="en-US" sz="2400" dirty="0"/>
            <a:t>Allergy to opioid analgesics</a:t>
          </a:r>
        </a:p>
      </dgm:t>
    </dgm:pt>
    <dgm:pt modelId="{126C77B8-D2F2-4255-8D17-35319A4FB86B}" type="parTrans" cxnId="{6FCC12BE-3E77-46F5-B430-13DCF03188F5}">
      <dgm:prSet/>
      <dgm:spPr/>
      <dgm:t>
        <a:bodyPr/>
        <a:lstStyle/>
        <a:p>
          <a:endParaRPr lang="en-US"/>
        </a:p>
      </dgm:t>
    </dgm:pt>
    <dgm:pt modelId="{196C22AC-B0C6-4D9C-B2C8-2C1AE60B5DF6}" type="sibTrans" cxnId="{6FCC12BE-3E77-46F5-B430-13DCF03188F5}">
      <dgm:prSet/>
      <dgm:spPr/>
      <dgm:t>
        <a:bodyPr/>
        <a:lstStyle/>
        <a:p>
          <a:endParaRPr lang="en-US"/>
        </a:p>
      </dgm:t>
    </dgm:pt>
    <dgm:pt modelId="{FC192EF3-5B05-49E3-BE96-405081FF2323}">
      <dgm:prSet phldrT="[Text]" custT="1"/>
      <dgm:spPr/>
      <dgm:t>
        <a:bodyPr/>
        <a:lstStyle/>
        <a:p>
          <a:r>
            <a:rPr lang="en-US" sz="2400" dirty="0"/>
            <a:t>Patients at high risk for misuse or abuse</a:t>
          </a:r>
        </a:p>
      </dgm:t>
    </dgm:pt>
    <dgm:pt modelId="{97743558-1A97-49F1-9582-3323849CAA05}" type="parTrans" cxnId="{0CA11C6A-55F7-41B9-949D-385D4D9EACEE}">
      <dgm:prSet/>
      <dgm:spPr/>
      <dgm:t>
        <a:bodyPr/>
        <a:lstStyle/>
        <a:p>
          <a:endParaRPr lang="en-US"/>
        </a:p>
      </dgm:t>
    </dgm:pt>
    <dgm:pt modelId="{5E44A13A-4095-4B37-9BB8-F797C884DEA2}" type="sibTrans" cxnId="{0CA11C6A-55F7-41B9-949D-385D4D9EACEE}">
      <dgm:prSet/>
      <dgm:spPr/>
      <dgm:t>
        <a:bodyPr/>
        <a:lstStyle/>
        <a:p>
          <a:endParaRPr lang="en-US"/>
        </a:p>
      </dgm:t>
    </dgm:pt>
    <dgm:pt modelId="{017B36C4-C1B4-4F6E-932B-25932602CF77}" type="pres">
      <dgm:prSet presAssocID="{17E9C8D8-0289-4335-AFFB-6C49290CE532}" presName="Name0" presStyleCnt="0">
        <dgm:presLayoutVars>
          <dgm:dir/>
          <dgm:animLvl val="lvl"/>
          <dgm:resizeHandles val="exact"/>
        </dgm:presLayoutVars>
      </dgm:prSet>
      <dgm:spPr/>
      <dgm:t>
        <a:bodyPr/>
        <a:lstStyle/>
        <a:p>
          <a:endParaRPr lang="en-US"/>
        </a:p>
      </dgm:t>
    </dgm:pt>
    <dgm:pt modelId="{3974BC11-BA86-4435-9CD0-22DAEB21A1F7}" type="pres">
      <dgm:prSet presAssocID="{9F6E8ED3-24C2-441E-9823-3DAE838F8AED}" presName="composite" presStyleCnt="0"/>
      <dgm:spPr/>
    </dgm:pt>
    <dgm:pt modelId="{7D6E66DE-15F8-4008-A17B-05302FB2513B}" type="pres">
      <dgm:prSet presAssocID="{9F6E8ED3-24C2-441E-9823-3DAE838F8AED}" presName="parTx" presStyleLbl="alignNode1" presStyleIdx="0" presStyleCnt="2">
        <dgm:presLayoutVars>
          <dgm:chMax val="0"/>
          <dgm:chPref val="0"/>
          <dgm:bulletEnabled val="1"/>
        </dgm:presLayoutVars>
      </dgm:prSet>
      <dgm:spPr/>
      <dgm:t>
        <a:bodyPr/>
        <a:lstStyle/>
        <a:p>
          <a:endParaRPr lang="en-US"/>
        </a:p>
      </dgm:t>
    </dgm:pt>
    <dgm:pt modelId="{E1DEF6EC-CFAB-4F1C-B540-3BCB8328D947}" type="pres">
      <dgm:prSet presAssocID="{9F6E8ED3-24C2-441E-9823-3DAE838F8AED}" presName="desTx" presStyleLbl="alignAccFollowNode1" presStyleIdx="0" presStyleCnt="2">
        <dgm:presLayoutVars>
          <dgm:bulletEnabled val="1"/>
        </dgm:presLayoutVars>
      </dgm:prSet>
      <dgm:spPr/>
      <dgm:t>
        <a:bodyPr/>
        <a:lstStyle/>
        <a:p>
          <a:endParaRPr lang="en-US"/>
        </a:p>
      </dgm:t>
    </dgm:pt>
    <dgm:pt modelId="{3A9FF5F6-1FB7-4289-B255-91FA52F96650}" type="pres">
      <dgm:prSet presAssocID="{6ADC2DE9-F990-4CE8-ACB3-DC4EE2868F86}" presName="space" presStyleCnt="0"/>
      <dgm:spPr/>
    </dgm:pt>
    <dgm:pt modelId="{A7404940-2E5B-4967-891F-2021D80DD5F6}" type="pres">
      <dgm:prSet presAssocID="{9681C1D1-9958-48FE-95B2-AA37799058CE}" presName="composite" presStyleCnt="0"/>
      <dgm:spPr/>
    </dgm:pt>
    <dgm:pt modelId="{E2C41F37-E939-461A-8918-DA21945CBF6B}" type="pres">
      <dgm:prSet presAssocID="{9681C1D1-9958-48FE-95B2-AA37799058CE}" presName="parTx" presStyleLbl="alignNode1" presStyleIdx="1" presStyleCnt="2">
        <dgm:presLayoutVars>
          <dgm:chMax val="0"/>
          <dgm:chPref val="0"/>
          <dgm:bulletEnabled val="1"/>
        </dgm:presLayoutVars>
      </dgm:prSet>
      <dgm:spPr/>
      <dgm:t>
        <a:bodyPr/>
        <a:lstStyle/>
        <a:p>
          <a:endParaRPr lang="en-US"/>
        </a:p>
      </dgm:t>
    </dgm:pt>
    <dgm:pt modelId="{B36D3C9E-5C54-4549-9241-4E34A595028D}" type="pres">
      <dgm:prSet presAssocID="{9681C1D1-9958-48FE-95B2-AA37799058CE}" presName="desTx" presStyleLbl="alignAccFollowNode1" presStyleIdx="1" presStyleCnt="2">
        <dgm:presLayoutVars>
          <dgm:bulletEnabled val="1"/>
        </dgm:presLayoutVars>
      </dgm:prSet>
      <dgm:spPr/>
      <dgm:t>
        <a:bodyPr/>
        <a:lstStyle/>
        <a:p>
          <a:endParaRPr lang="en-US"/>
        </a:p>
      </dgm:t>
    </dgm:pt>
  </dgm:ptLst>
  <dgm:cxnLst>
    <dgm:cxn modelId="{F3D15370-29E0-4A11-9BB1-B9BB148207F8}" srcId="{17E9C8D8-0289-4335-AFFB-6C49290CE532}" destId="{9681C1D1-9958-48FE-95B2-AA37799058CE}" srcOrd="1" destOrd="0" parTransId="{B4EAEE5E-7DC4-4D09-9D7F-36D19210C720}" sibTransId="{A8597DCC-E4A7-43AD-9F6F-90DAF9190417}"/>
    <dgm:cxn modelId="{FC4D5505-C4D9-4140-BF01-D99BF62C3786}" type="presOf" srcId="{0D215BD6-8804-4296-B0A4-B3E12D61339B}" destId="{B36D3C9E-5C54-4549-9241-4E34A595028D}" srcOrd="0" destOrd="0" presId="urn:microsoft.com/office/officeart/2005/8/layout/hList1"/>
    <dgm:cxn modelId="{03BD7BED-C93F-496E-AD82-8458239DF8D2}" srcId="{9681C1D1-9958-48FE-95B2-AA37799058CE}" destId="{0D215BD6-8804-4296-B0A4-B3E12D61339B}" srcOrd="0" destOrd="0" parTransId="{CE979890-EAB3-4A07-A786-12DE2418E75A}" sibTransId="{8F23B05E-02BB-41D0-88DC-C89340C4240E}"/>
    <dgm:cxn modelId="{0CA11C6A-55F7-41B9-949D-385D4D9EACEE}" srcId="{9F6E8ED3-24C2-441E-9823-3DAE838F8AED}" destId="{FC192EF3-5B05-49E3-BE96-405081FF2323}" srcOrd="2" destOrd="0" parTransId="{97743558-1A97-49F1-9582-3323849CAA05}" sibTransId="{5E44A13A-4095-4B37-9BB8-F797C884DEA2}"/>
    <dgm:cxn modelId="{E8216C44-2120-4691-9668-2453E42DFA0E}" type="presOf" srcId="{17E9C8D8-0289-4335-AFFB-6C49290CE532}" destId="{017B36C4-C1B4-4F6E-932B-25932602CF77}" srcOrd="0" destOrd="0" presId="urn:microsoft.com/office/officeart/2005/8/layout/hList1"/>
    <dgm:cxn modelId="{6448D1E3-CB8E-482D-B62D-068547EBBEC4}" srcId="{9F6E8ED3-24C2-441E-9823-3DAE838F8AED}" destId="{551E9369-28FA-4B04-B4BC-11AFDD9BBACA}" srcOrd="1" destOrd="0" parTransId="{29BEE74B-BB61-49B0-851C-C43D5E7B064A}" sibTransId="{846184DF-EDDA-4085-AAF6-523024E5275E}"/>
    <dgm:cxn modelId="{D5637C9E-1136-4186-9A0A-E54EB5681418}" type="presOf" srcId="{9681C1D1-9958-48FE-95B2-AA37799058CE}" destId="{E2C41F37-E939-461A-8918-DA21945CBF6B}" srcOrd="0" destOrd="0" presId="urn:microsoft.com/office/officeart/2005/8/layout/hList1"/>
    <dgm:cxn modelId="{850A47C0-76E8-4F07-8796-66E7E76FBF70}" srcId="{17E9C8D8-0289-4335-AFFB-6C49290CE532}" destId="{9F6E8ED3-24C2-441E-9823-3DAE838F8AED}" srcOrd="0" destOrd="0" parTransId="{40F79072-9B23-471C-A037-8EA482903163}" sibTransId="{6ADC2DE9-F990-4CE8-ACB3-DC4EE2868F86}"/>
    <dgm:cxn modelId="{6FCC12BE-3E77-46F5-B430-13DCF03188F5}" srcId="{9681C1D1-9958-48FE-95B2-AA37799058CE}" destId="{C94BAF64-BDB7-4E83-BBC9-32FA9F4D9CBB}" srcOrd="1" destOrd="0" parTransId="{126C77B8-D2F2-4255-8D17-35319A4FB86B}" sibTransId="{196C22AC-B0C6-4D9C-B2C8-2C1AE60B5DF6}"/>
    <dgm:cxn modelId="{DDF109BE-CB6C-4581-A22F-833E922A87CC}" type="presOf" srcId="{551E9369-28FA-4B04-B4BC-11AFDD9BBACA}" destId="{E1DEF6EC-CFAB-4F1C-B540-3BCB8328D947}" srcOrd="0" destOrd="1" presId="urn:microsoft.com/office/officeart/2005/8/layout/hList1"/>
    <dgm:cxn modelId="{5F020783-BFDE-401B-8DDF-5EC17388C3DA}" type="presOf" srcId="{C94BAF64-BDB7-4E83-BBC9-32FA9F4D9CBB}" destId="{B36D3C9E-5C54-4549-9241-4E34A595028D}" srcOrd="0" destOrd="1" presId="urn:microsoft.com/office/officeart/2005/8/layout/hList1"/>
    <dgm:cxn modelId="{CEE5F593-D389-4187-9162-E06492CCABF4}" srcId="{9F6E8ED3-24C2-441E-9823-3DAE838F8AED}" destId="{9D924669-6AEC-49E0-A01E-60B566C2C140}" srcOrd="0" destOrd="0" parTransId="{46B6D997-6F2B-4C12-AC54-571415D7BF2E}" sibTransId="{A734900D-2818-4D28-BFD3-5F48D8FB053A}"/>
    <dgm:cxn modelId="{501BE45B-B7B7-4A4A-AD24-E89D44D0B80C}" type="presOf" srcId="{9D924669-6AEC-49E0-A01E-60B566C2C140}" destId="{E1DEF6EC-CFAB-4F1C-B540-3BCB8328D947}" srcOrd="0" destOrd="0" presId="urn:microsoft.com/office/officeart/2005/8/layout/hList1"/>
    <dgm:cxn modelId="{79691A0A-E7B3-498A-BC47-DF6AEF200ED0}" type="presOf" srcId="{9F6E8ED3-24C2-441E-9823-3DAE838F8AED}" destId="{7D6E66DE-15F8-4008-A17B-05302FB2513B}" srcOrd="0" destOrd="0" presId="urn:microsoft.com/office/officeart/2005/8/layout/hList1"/>
    <dgm:cxn modelId="{2A88F905-32F9-4B74-BC89-6299B48869AB}" type="presOf" srcId="{FC192EF3-5B05-49E3-BE96-405081FF2323}" destId="{E1DEF6EC-CFAB-4F1C-B540-3BCB8328D947}" srcOrd="0" destOrd="2" presId="urn:microsoft.com/office/officeart/2005/8/layout/hList1"/>
    <dgm:cxn modelId="{2D4BCFE5-22FD-4F98-BE5C-42735C558F15}" type="presParOf" srcId="{017B36C4-C1B4-4F6E-932B-25932602CF77}" destId="{3974BC11-BA86-4435-9CD0-22DAEB21A1F7}" srcOrd="0" destOrd="0" presId="urn:microsoft.com/office/officeart/2005/8/layout/hList1"/>
    <dgm:cxn modelId="{6B151F55-D634-4369-80FC-44C363CE3CFC}" type="presParOf" srcId="{3974BC11-BA86-4435-9CD0-22DAEB21A1F7}" destId="{7D6E66DE-15F8-4008-A17B-05302FB2513B}" srcOrd="0" destOrd="0" presId="urn:microsoft.com/office/officeart/2005/8/layout/hList1"/>
    <dgm:cxn modelId="{2361D090-4D16-4B84-B24B-9E76F7570968}" type="presParOf" srcId="{3974BC11-BA86-4435-9CD0-22DAEB21A1F7}" destId="{E1DEF6EC-CFAB-4F1C-B540-3BCB8328D947}" srcOrd="1" destOrd="0" presId="urn:microsoft.com/office/officeart/2005/8/layout/hList1"/>
    <dgm:cxn modelId="{A042A6F2-1AE3-4EDF-AB72-BBB82D005A18}" type="presParOf" srcId="{017B36C4-C1B4-4F6E-932B-25932602CF77}" destId="{3A9FF5F6-1FB7-4289-B255-91FA52F96650}" srcOrd="1" destOrd="0" presId="urn:microsoft.com/office/officeart/2005/8/layout/hList1"/>
    <dgm:cxn modelId="{7C5596D8-D7F9-4C88-89C1-636281AFF6DF}" type="presParOf" srcId="{017B36C4-C1B4-4F6E-932B-25932602CF77}" destId="{A7404940-2E5B-4967-891F-2021D80DD5F6}" srcOrd="2" destOrd="0" presId="urn:microsoft.com/office/officeart/2005/8/layout/hList1"/>
    <dgm:cxn modelId="{988193D5-6546-492E-9236-DAB0F58B8754}" type="presParOf" srcId="{A7404940-2E5B-4967-891F-2021D80DD5F6}" destId="{E2C41F37-E939-461A-8918-DA21945CBF6B}" srcOrd="0" destOrd="0" presId="urn:microsoft.com/office/officeart/2005/8/layout/hList1"/>
    <dgm:cxn modelId="{D581AA88-7409-4796-8E85-7F6139D60F32}" type="presParOf" srcId="{A7404940-2E5B-4967-891F-2021D80DD5F6}" destId="{B36D3C9E-5C54-4549-9241-4E34A595028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1C0F5D-4529-47C8-B437-D58A35DE7C9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75FFE7B3-DD4C-46F5-9D76-4D65E51C0475}">
      <dgm:prSet phldrT="[Text]"/>
      <dgm:spPr/>
      <dgm:t>
        <a:bodyPr/>
        <a:lstStyle/>
        <a:p>
          <a:r>
            <a:rPr lang="en-US" dirty="0"/>
            <a:t>Slow Wean</a:t>
          </a:r>
        </a:p>
      </dgm:t>
    </dgm:pt>
    <dgm:pt modelId="{46194824-E6C3-4E2B-A05B-F404E92D7BE3}" type="parTrans" cxnId="{9967AA33-3D99-4624-B2C2-EFC5936F5989}">
      <dgm:prSet/>
      <dgm:spPr/>
      <dgm:t>
        <a:bodyPr/>
        <a:lstStyle/>
        <a:p>
          <a:endParaRPr lang="en-US"/>
        </a:p>
      </dgm:t>
    </dgm:pt>
    <dgm:pt modelId="{F28F7120-481B-4218-A808-CDEEEFDE35E2}" type="sibTrans" cxnId="{9967AA33-3D99-4624-B2C2-EFC5936F5989}">
      <dgm:prSet/>
      <dgm:spPr/>
      <dgm:t>
        <a:bodyPr/>
        <a:lstStyle/>
        <a:p>
          <a:endParaRPr lang="en-US"/>
        </a:p>
      </dgm:t>
    </dgm:pt>
    <dgm:pt modelId="{5BB36EF6-DE21-4932-85ED-8477A496F416}">
      <dgm:prSet phldrT="[Text]"/>
      <dgm:spPr/>
      <dgm:t>
        <a:bodyPr/>
        <a:lstStyle/>
        <a:p>
          <a:r>
            <a:rPr lang="en-US" dirty="0"/>
            <a:t>Faster Wean</a:t>
          </a:r>
        </a:p>
      </dgm:t>
    </dgm:pt>
    <dgm:pt modelId="{2A02F4DC-519F-461E-A5B2-7B92CE0B1214}" type="parTrans" cxnId="{FF657824-127A-4312-AAFC-6F40C82B9331}">
      <dgm:prSet/>
      <dgm:spPr/>
      <dgm:t>
        <a:bodyPr/>
        <a:lstStyle/>
        <a:p>
          <a:endParaRPr lang="en-US"/>
        </a:p>
      </dgm:t>
    </dgm:pt>
    <dgm:pt modelId="{4C56C5F3-2DB2-4D51-A5FE-51C5AD0CC20F}" type="sibTrans" cxnId="{FF657824-127A-4312-AAFC-6F40C82B9331}">
      <dgm:prSet/>
      <dgm:spPr/>
      <dgm:t>
        <a:bodyPr/>
        <a:lstStyle/>
        <a:p>
          <a:endParaRPr lang="en-US"/>
        </a:p>
      </dgm:t>
    </dgm:pt>
    <dgm:pt modelId="{B0D756B9-307D-4ABF-8D97-28B7F91C097C}">
      <dgm:prSet phldrT="[Text]"/>
      <dgm:spPr/>
      <dgm:t>
        <a:bodyPr/>
        <a:lstStyle/>
        <a:p>
          <a:r>
            <a:rPr lang="en-US" dirty="0"/>
            <a:t>Weans of ~10-15% every 2-4</a:t>
          </a:r>
        </a:p>
      </dgm:t>
    </dgm:pt>
    <dgm:pt modelId="{9A8E64FF-0230-4BF5-9DB0-0E4ACABDDACA}" type="parTrans" cxnId="{522BA219-EAB7-4570-9BFD-338020E1029C}">
      <dgm:prSet/>
      <dgm:spPr/>
      <dgm:t>
        <a:bodyPr/>
        <a:lstStyle/>
        <a:p>
          <a:endParaRPr lang="en-US"/>
        </a:p>
      </dgm:t>
    </dgm:pt>
    <dgm:pt modelId="{294BC952-7D06-41FD-9D99-361D06FCE270}" type="sibTrans" cxnId="{522BA219-EAB7-4570-9BFD-338020E1029C}">
      <dgm:prSet/>
      <dgm:spPr/>
      <dgm:t>
        <a:bodyPr/>
        <a:lstStyle/>
        <a:p>
          <a:endParaRPr lang="en-US"/>
        </a:p>
      </dgm:t>
    </dgm:pt>
    <dgm:pt modelId="{440CCBE7-D496-480B-B896-5C6BB7D6ECFB}">
      <dgm:prSet phldrT="[Text]"/>
      <dgm:spPr/>
      <dgm:t>
        <a:bodyPr/>
        <a:lstStyle/>
        <a:p>
          <a:r>
            <a:rPr lang="en-US" dirty="0"/>
            <a:t>Weans of ~5-10% every 4 weeks or more</a:t>
          </a:r>
        </a:p>
      </dgm:t>
    </dgm:pt>
    <dgm:pt modelId="{9CC06A38-2DA2-4F07-97E1-96EBB5CD2968}" type="parTrans" cxnId="{AE2ACEE5-F61B-4BCC-88BA-B91AD02CAE51}">
      <dgm:prSet/>
      <dgm:spPr/>
      <dgm:t>
        <a:bodyPr/>
        <a:lstStyle/>
        <a:p>
          <a:endParaRPr lang="en-US"/>
        </a:p>
      </dgm:t>
    </dgm:pt>
    <dgm:pt modelId="{D427BA44-B3FD-49C1-9929-BA415D497CCA}" type="sibTrans" cxnId="{AE2ACEE5-F61B-4BCC-88BA-B91AD02CAE51}">
      <dgm:prSet/>
      <dgm:spPr/>
      <dgm:t>
        <a:bodyPr/>
        <a:lstStyle/>
        <a:p>
          <a:endParaRPr lang="en-US"/>
        </a:p>
      </dgm:t>
    </dgm:pt>
    <dgm:pt modelId="{398533BD-0C3C-4235-9D71-4DBEF0CD2A06}">
      <dgm:prSet phldrT="[Text]"/>
      <dgm:spPr/>
      <dgm:t>
        <a:bodyPr/>
        <a:lstStyle/>
        <a:p>
          <a:r>
            <a:rPr lang="en-US" dirty="0"/>
            <a:t>Allows more time for appropriate pain control to be initiated</a:t>
          </a:r>
        </a:p>
      </dgm:t>
    </dgm:pt>
    <dgm:pt modelId="{BB693275-6495-47F6-B92A-DF4B3BBF4EA8}" type="parTrans" cxnId="{3936FE46-2362-4187-884C-9E6D41DE13B8}">
      <dgm:prSet/>
      <dgm:spPr/>
      <dgm:t>
        <a:bodyPr/>
        <a:lstStyle/>
        <a:p>
          <a:endParaRPr lang="en-US"/>
        </a:p>
      </dgm:t>
    </dgm:pt>
    <dgm:pt modelId="{DA1F666A-3194-4702-A60C-433851D308D5}" type="sibTrans" cxnId="{3936FE46-2362-4187-884C-9E6D41DE13B8}">
      <dgm:prSet/>
      <dgm:spPr/>
      <dgm:t>
        <a:bodyPr/>
        <a:lstStyle/>
        <a:p>
          <a:endParaRPr lang="en-US"/>
        </a:p>
      </dgm:t>
    </dgm:pt>
    <dgm:pt modelId="{375D4171-1D57-4DAB-B07B-17A7C23EA230}">
      <dgm:prSet phldrT="[Text]"/>
      <dgm:spPr/>
      <dgm:t>
        <a:bodyPr/>
        <a:lstStyle/>
        <a:p>
          <a:r>
            <a:rPr lang="en-US" dirty="0"/>
            <a:t>Useful when adverse effects or other risks of therapy make opioid therapy non-desirable</a:t>
          </a:r>
        </a:p>
      </dgm:t>
    </dgm:pt>
    <dgm:pt modelId="{C21F449D-C24B-4114-9D88-8ECE466A0573}" type="parTrans" cxnId="{862FDF69-239D-4308-B762-85A3F771D901}">
      <dgm:prSet/>
      <dgm:spPr/>
      <dgm:t>
        <a:bodyPr/>
        <a:lstStyle/>
        <a:p>
          <a:endParaRPr lang="en-US"/>
        </a:p>
      </dgm:t>
    </dgm:pt>
    <dgm:pt modelId="{72233CDF-C875-4F89-A0A7-5A650A7B341B}" type="sibTrans" cxnId="{862FDF69-239D-4308-B762-85A3F771D901}">
      <dgm:prSet/>
      <dgm:spPr/>
      <dgm:t>
        <a:bodyPr/>
        <a:lstStyle/>
        <a:p>
          <a:endParaRPr lang="en-US"/>
        </a:p>
      </dgm:t>
    </dgm:pt>
    <dgm:pt modelId="{F7BA6EF6-3DB0-489F-AFF9-B950308B01A2}">
      <dgm:prSet phldrT="[Text]"/>
      <dgm:spPr/>
      <dgm:t>
        <a:bodyPr/>
        <a:lstStyle/>
        <a:p>
          <a:r>
            <a:rPr lang="en-US" dirty="0"/>
            <a:t>Rapid Wean</a:t>
          </a:r>
        </a:p>
      </dgm:t>
    </dgm:pt>
    <dgm:pt modelId="{36642102-1F2E-46D5-8C32-45C311051AC4}" type="parTrans" cxnId="{C646364B-AB05-402B-872A-35A02D9A4D56}">
      <dgm:prSet/>
      <dgm:spPr/>
      <dgm:t>
        <a:bodyPr/>
        <a:lstStyle/>
        <a:p>
          <a:endParaRPr lang="en-US"/>
        </a:p>
      </dgm:t>
    </dgm:pt>
    <dgm:pt modelId="{123966DF-BD16-433B-A072-478EA1CB05AE}" type="sibTrans" cxnId="{C646364B-AB05-402B-872A-35A02D9A4D56}">
      <dgm:prSet/>
      <dgm:spPr/>
      <dgm:t>
        <a:bodyPr/>
        <a:lstStyle/>
        <a:p>
          <a:endParaRPr lang="en-US"/>
        </a:p>
      </dgm:t>
    </dgm:pt>
    <dgm:pt modelId="{4DFCEA2B-75EC-4F56-8BAF-E633C1BE83B2}">
      <dgm:prSet phldrT="[Text]"/>
      <dgm:spPr/>
      <dgm:t>
        <a:bodyPr/>
        <a:lstStyle/>
        <a:p>
          <a:r>
            <a:rPr lang="en-US" dirty="0"/>
            <a:t>Weans of ~20% every 1-2 weeks or faster</a:t>
          </a:r>
        </a:p>
      </dgm:t>
    </dgm:pt>
    <dgm:pt modelId="{CDCDE35F-E77C-4A9E-A78F-84495EE4706F}" type="parTrans" cxnId="{A581BA69-E83A-4068-AFB0-697CF57E600E}">
      <dgm:prSet/>
      <dgm:spPr/>
      <dgm:t>
        <a:bodyPr/>
        <a:lstStyle/>
        <a:p>
          <a:endParaRPr lang="en-US"/>
        </a:p>
      </dgm:t>
    </dgm:pt>
    <dgm:pt modelId="{9CFE37F7-2523-4441-AC36-1061A71989F1}" type="sibTrans" cxnId="{A581BA69-E83A-4068-AFB0-697CF57E600E}">
      <dgm:prSet/>
      <dgm:spPr/>
      <dgm:t>
        <a:bodyPr/>
        <a:lstStyle/>
        <a:p>
          <a:endParaRPr lang="en-US"/>
        </a:p>
      </dgm:t>
    </dgm:pt>
    <dgm:pt modelId="{31E62854-FE29-4C58-8666-F8834CFF991A}">
      <dgm:prSet phldrT="[Text]"/>
      <dgm:spPr/>
      <dgm:t>
        <a:bodyPr/>
        <a:lstStyle/>
        <a:p>
          <a:r>
            <a:rPr lang="en-US" dirty="0"/>
            <a:t>Useful when it is not safe to continue prescribing opioid medications</a:t>
          </a:r>
        </a:p>
      </dgm:t>
    </dgm:pt>
    <dgm:pt modelId="{74125BC7-3FD6-4D6F-AD7F-974CA9A96C5E}" type="parTrans" cxnId="{02C70348-6864-44E1-B2C8-A7D7AA04DF31}">
      <dgm:prSet/>
      <dgm:spPr/>
      <dgm:t>
        <a:bodyPr/>
        <a:lstStyle/>
        <a:p>
          <a:endParaRPr lang="en-US"/>
        </a:p>
      </dgm:t>
    </dgm:pt>
    <dgm:pt modelId="{B2E40E21-E3F0-4533-86AD-99784943F3F0}" type="sibTrans" cxnId="{02C70348-6864-44E1-B2C8-A7D7AA04DF31}">
      <dgm:prSet/>
      <dgm:spPr/>
      <dgm:t>
        <a:bodyPr/>
        <a:lstStyle/>
        <a:p>
          <a:endParaRPr lang="en-US"/>
        </a:p>
      </dgm:t>
    </dgm:pt>
    <dgm:pt modelId="{6EF34DA1-D3D9-4B0C-AF80-409F9936DD68}">
      <dgm:prSet phldrT="[Text]"/>
      <dgm:spPr/>
      <dgm:t>
        <a:bodyPr/>
        <a:lstStyle/>
        <a:p>
          <a:r>
            <a:rPr lang="en-US" dirty="0"/>
            <a:t>Higher risk of withdrawal symptoms</a:t>
          </a:r>
        </a:p>
      </dgm:t>
    </dgm:pt>
    <dgm:pt modelId="{C07E5063-0C16-4072-80C0-70B75E8609AC}" type="parTrans" cxnId="{B205A790-159C-4E91-B1AB-54AA1C80D9E2}">
      <dgm:prSet/>
      <dgm:spPr/>
      <dgm:t>
        <a:bodyPr/>
        <a:lstStyle/>
        <a:p>
          <a:endParaRPr lang="en-US"/>
        </a:p>
      </dgm:t>
    </dgm:pt>
    <dgm:pt modelId="{D58CD444-6B03-4D6A-9A46-194290E0B167}" type="sibTrans" cxnId="{B205A790-159C-4E91-B1AB-54AA1C80D9E2}">
      <dgm:prSet/>
      <dgm:spPr/>
      <dgm:t>
        <a:bodyPr/>
        <a:lstStyle/>
        <a:p>
          <a:endParaRPr lang="en-US"/>
        </a:p>
      </dgm:t>
    </dgm:pt>
    <dgm:pt modelId="{BADA1DF0-E1B6-4FC5-9338-0F29FD7B153E}">
      <dgm:prSet phldrT="[Text]"/>
      <dgm:spPr/>
      <dgm:t>
        <a:bodyPr/>
        <a:lstStyle/>
        <a:p>
          <a:r>
            <a:rPr lang="en-US" dirty="0"/>
            <a:t>Runs the risk of being dragged out</a:t>
          </a:r>
        </a:p>
      </dgm:t>
    </dgm:pt>
    <dgm:pt modelId="{16C9CB4A-5DE3-4007-A92A-FD8EE6367D0F}" type="parTrans" cxnId="{706D1C29-2F50-417B-8702-0F171500575D}">
      <dgm:prSet/>
      <dgm:spPr/>
      <dgm:t>
        <a:bodyPr/>
        <a:lstStyle/>
        <a:p>
          <a:endParaRPr lang="en-US"/>
        </a:p>
      </dgm:t>
    </dgm:pt>
    <dgm:pt modelId="{0437EF49-63DD-4A64-B3D6-0F24E977880D}" type="sibTrans" cxnId="{706D1C29-2F50-417B-8702-0F171500575D}">
      <dgm:prSet/>
      <dgm:spPr/>
      <dgm:t>
        <a:bodyPr/>
        <a:lstStyle/>
        <a:p>
          <a:endParaRPr lang="en-US"/>
        </a:p>
      </dgm:t>
    </dgm:pt>
    <dgm:pt modelId="{47DECA02-FD2C-435A-9877-66554BF718DD}">
      <dgm:prSet phldrT="[Text]"/>
      <dgm:spPr/>
      <dgm:t>
        <a:bodyPr/>
        <a:lstStyle/>
        <a:p>
          <a:r>
            <a:rPr lang="en-US" dirty="0"/>
            <a:t>Much more tolerable for patients</a:t>
          </a:r>
        </a:p>
      </dgm:t>
    </dgm:pt>
    <dgm:pt modelId="{CB10B68D-E973-4EB7-9C28-858F12CDF4EE}" type="parTrans" cxnId="{7FF4428F-AD97-4DB9-9CCC-D6D9353AF277}">
      <dgm:prSet/>
      <dgm:spPr/>
      <dgm:t>
        <a:bodyPr/>
        <a:lstStyle/>
        <a:p>
          <a:endParaRPr lang="en-US"/>
        </a:p>
      </dgm:t>
    </dgm:pt>
    <dgm:pt modelId="{E37D6086-B73D-4B03-88E0-7950DA06B6D0}" type="sibTrans" cxnId="{7FF4428F-AD97-4DB9-9CCC-D6D9353AF277}">
      <dgm:prSet/>
      <dgm:spPr/>
      <dgm:t>
        <a:bodyPr/>
        <a:lstStyle/>
        <a:p>
          <a:endParaRPr lang="en-US"/>
        </a:p>
      </dgm:t>
    </dgm:pt>
    <dgm:pt modelId="{2BE4D5BA-4391-42CD-ACA5-32A0223B2CD8}" type="pres">
      <dgm:prSet presAssocID="{DA1C0F5D-4529-47C8-B437-D58A35DE7C9D}" presName="linear" presStyleCnt="0">
        <dgm:presLayoutVars>
          <dgm:animLvl val="lvl"/>
          <dgm:resizeHandles val="exact"/>
        </dgm:presLayoutVars>
      </dgm:prSet>
      <dgm:spPr/>
      <dgm:t>
        <a:bodyPr/>
        <a:lstStyle/>
        <a:p>
          <a:endParaRPr lang="en-US"/>
        </a:p>
      </dgm:t>
    </dgm:pt>
    <dgm:pt modelId="{EBAE162E-0F5E-4BC7-8579-65253071C9A9}" type="pres">
      <dgm:prSet presAssocID="{75FFE7B3-DD4C-46F5-9D76-4D65E51C0475}" presName="parentText" presStyleLbl="node1" presStyleIdx="0" presStyleCnt="3">
        <dgm:presLayoutVars>
          <dgm:chMax val="0"/>
          <dgm:bulletEnabled val="1"/>
        </dgm:presLayoutVars>
      </dgm:prSet>
      <dgm:spPr/>
      <dgm:t>
        <a:bodyPr/>
        <a:lstStyle/>
        <a:p>
          <a:endParaRPr lang="en-US"/>
        </a:p>
      </dgm:t>
    </dgm:pt>
    <dgm:pt modelId="{3C20EBAF-1446-4AF7-B277-36AFB3B4AC45}" type="pres">
      <dgm:prSet presAssocID="{75FFE7B3-DD4C-46F5-9D76-4D65E51C0475}" presName="childText" presStyleLbl="revTx" presStyleIdx="0" presStyleCnt="3">
        <dgm:presLayoutVars>
          <dgm:bulletEnabled val="1"/>
        </dgm:presLayoutVars>
      </dgm:prSet>
      <dgm:spPr/>
      <dgm:t>
        <a:bodyPr/>
        <a:lstStyle/>
        <a:p>
          <a:endParaRPr lang="en-US"/>
        </a:p>
      </dgm:t>
    </dgm:pt>
    <dgm:pt modelId="{E136DF5C-D160-4F74-813D-15C21A8EEF86}" type="pres">
      <dgm:prSet presAssocID="{5BB36EF6-DE21-4932-85ED-8477A496F416}" presName="parentText" presStyleLbl="node1" presStyleIdx="1" presStyleCnt="3">
        <dgm:presLayoutVars>
          <dgm:chMax val="0"/>
          <dgm:bulletEnabled val="1"/>
        </dgm:presLayoutVars>
      </dgm:prSet>
      <dgm:spPr/>
      <dgm:t>
        <a:bodyPr/>
        <a:lstStyle/>
        <a:p>
          <a:endParaRPr lang="en-US"/>
        </a:p>
      </dgm:t>
    </dgm:pt>
    <dgm:pt modelId="{4EAA9803-3A51-4BF7-9C43-EC7058692047}" type="pres">
      <dgm:prSet presAssocID="{5BB36EF6-DE21-4932-85ED-8477A496F416}" presName="childText" presStyleLbl="revTx" presStyleIdx="1" presStyleCnt="3">
        <dgm:presLayoutVars>
          <dgm:bulletEnabled val="1"/>
        </dgm:presLayoutVars>
      </dgm:prSet>
      <dgm:spPr/>
      <dgm:t>
        <a:bodyPr/>
        <a:lstStyle/>
        <a:p>
          <a:endParaRPr lang="en-US"/>
        </a:p>
      </dgm:t>
    </dgm:pt>
    <dgm:pt modelId="{E6F598A4-C52B-4579-87D3-52F4CCD7AB08}" type="pres">
      <dgm:prSet presAssocID="{F7BA6EF6-3DB0-489F-AFF9-B950308B01A2}" presName="parentText" presStyleLbl="node1" presStyleIdx="2" presStyleCnt="3">
        <dgm:presLayoutVars>
          <dgm:chMax val="0"/>
          <dgm:bulletEnabled val="1"/>
        </dgm:presLayoutVars>
      </dgm:prSet>
      <dgm:spPr/>
      <dgm:t>
        <a:bodyPr/>
        <a:lstStyle/>
        <a:p>
          <a:endParaRPr lang="en-US"/>
        </a:p>
      </dgm:t>
    </dgm:pt>
    <dgm:pt modelId="{2CD48CAC-63EC-469C-B172-C23EE268F12D}" type="pres">
      <dgm:prSet presAssocID="{F7BA6EF6-3DB0-489F-AFF9-B950308B01A2}" presName="childText" presStyleLbl="revTx" presStyleIdx="2" presStyleCnt="3">
        <dgm:presLayoutVars>
          <dgm:bulletEnabled val="1"/>
        </dgm:presLayoutVars>
      </dgm:prSet>
      <dgm:spPr/>
      <dgm:t>
        <a:bodyPr/>
        <a:lstStyle/>
        <a:p>
          <a:endParaRPr lang="en-US"/>
        </a:p>
      </dgm:t>
    </dgm:pt>
  </dgm:ptLst>
  <dgm:cxnLst>
    <dgm:cxn modelId="{97C744CC-63F2-4391-AA7E-B1A18D5EF5AC}" type="presOf" srcId="{398533BD-0C3C-4235-9D71-4DBEF0CD2A06}" destId="{3C20EBAF-1446-4AF7-B277-36AFB3B4AC45}" srcOrd="0" destOrd="2" presId="urn:microsoft.com/office/officeart/2005/8/layout/vList2"/>
    <dgm:cxn modelId="{A581BA69-E83A-4068-AFB0-697CF57E600E}" srcId="{F7BA6EF6-3DB0-489F-AFF9-B950308B01A2}" destId="{4DFCEA2B-75EC-4F56-8BAF-E633C1BE83B2}" srcOrd="0" destOrd="0" parTransId="{CDCDE35F-E77C-4A9E-A78F-84495EE4706F}" sibTransId="{9CFE37F7-2523-4441-AC36-1061A71989F1}"/>
    <dgm:cxn modelId="{FF657824-127A-4312-AAFC-6F40C82B9331}" srcId="{DA1C0F5D-4529-47C8-B437-D58A35DE7C9D}" destId="{5BB36EF6-DE21-4932-85ED-8477A496F416}" srcOrd="1" destOrd="0" parTransId="{2A02F4DC-519F-461E-A5B2-7B92CE0B1214}" sibTransId="{4C56C5F3-2DB2-4D51-A5FE-51C5AD0CC20F}"/>
    <dgm:cxn modelId="{BC743A86-2754-40F4-9139-C823EA153262}" type="presOf" srcId="{BADA1DF0-E1B6-4FC5-9338-0F29FD7B153E}" destId="{3C20EBAF-1446-4AF7-B277-36AFB3B4AC45}" srcOrd="0" destOrd="3" presId="urn:microsoft.com/office/officeart/2005/8/layout/vList2"/>
    <dgm:cxn modelId="{3936FE46-2362-4187-884C-9E6D41DE13B8}" srcId="{75FFE7B3-DD4C-46F5-9D76-4D65E51C0475}" destId="{398533BD-0C3C-4235-9D71-4DBEF0CD2A06}" srcOrd="2" destOrd="0" parTransId="{BB693275-6495-47F6-B92A-DF4B3BBF4EA8}" sibTransId="{DA1F666A-3194-4702-A60C-433851D308D5}"/>
    <dgm:cxn modelId="{2A0C59DB-79F3-415F-8E8C-3AC98CB5F1C4}" type="presOf" srcId="{DA1C0F5D-4529-47C8-B437-D58A35DE7C9D}" destId="{2BE4D5BA-4391-42CD-ACA5-32A0223B2CD8}" srcOrd="0" destOrd="0" presId="urn:microsoft.com/office/officeart/2005/8/layout/vList2"/>
    <dgm:cxn modelId="{AE2ACEE5-F61B-4BCC-88BA-B91AD02CAE51}" srcId="{75FFE7B3-DD4C-46F5-9D76-4D65E51C0475}" destId="{440CCBE7-D496-480B-B896-5C6BB7D6ECFB}" srcOrd="0" destOrd="0" parTransId="{9CC06A38-2DA2-4F07-97E1-96EBB5CD2968}" sibTransId="{D427BA44-B3FD-49C1-9929-BA415D497CCA}"/>
    <dgm:cxn modelId="{7FF4428F-AD97-4DB9-9CCC-D6D9353AF277}" srcId="{75FFE7B3-DD4C-46F5-9D76-4D65E51C0475}" destId="{47DECA02-FD2C-435A-9877-66554BF718DD}" srcOrd="1" destOrd="0" parTransId="{CB10B68D-E973-4EB7-9C28-858F12CDF4EE}" sibTransId="{E37D6086-B73D-4B03-88E0-7950DA06B6D0}"/>
    <dgm:cxn modelId="{3D99B2F7-A276-4D1C-B36D-9E89800F40B6}" type="presOf" srcId="{47DECA02-FD2C-435A-9877-66554BF718DD}" destId="{3C20EBAF-1446-4AF7-B277-36AFB3B4AC45}" srcOrd="0" destOrd="1" presId="urn:microsoft.com/office/officeart/2005/8/layout/vList2"/>
    <dgm:cxn modelId="{9967AA33-3D99-4624-B2C2-EFC5936F5989}" srcId="{DA1C0F5D-4529-47C8-B437-D58A35DE7C9D}" destId="{75FFE7B3-DD4C-46F5-9D76-4D65E51C0475}" srcOrd="0" destOrd="0" parTransId="{46194824-E6C3-4E2B-A05B-F404E92D7BE3}" sibTransId="{F28F7120-481B-4218-A808-CDEEEFDE35E2}"/>
    <dgm:cxn modelId="{060CB09B-D0EC-402E-BF97-D6A19BF54484}" type="presOf" srcId="{440CCBE7-D496-480B-B896-5C6BB7D6ECFB}" destId="{3C20EBAF-1446-4AF7-B277-36AFB3B4AC45}" srcOrd="0" destOrd="0" presId="urn:microsoft.com/office/officeart/2005/8/layout/vList2"/>
    <dgm:cxn modelId="{48ED41F9-5E73-471D-98A2-5BE6887750A3}" type="presOf" srcId="{4DFCEA2B-75EC-4F56-8BAF-E633C1BE83B2}" destId="{2CD48CAC-63EC-469C-B172-C23EE268F12D}" srcOrd="0" destOrd="0" presId="urn:microsoft.com/office/officeart/2005/8/layout/vList2"/>
    <dgm:cxn modelId="{C5BF48F3-BDC7-4146-9BF5-42783FB5411E}" type="presOf" srcId="{31E62854-FE29-4C58-8666-F8834CFF991A}" destId="{2CD48CAC-63EC-469C-B172-C23EE268F12D}" srcOrd="0" destOrd="1" presId="urn:microsoft.com/office/officeart/2005/8/layout/vList2"/>
    <dgm:cxn modelId="{362505E3-0296-417E-B707-17FBF9819858}" type="presOf" srcId="{B0D756B9-307D-4ABF-8D97-28B7F91C097C}" destId="{4EAA9803-3A51-4BF7-9C43-EC7058692047}" srcOrd="0" destOrd="0" presId="urn:microsoft.com/office/officeart/2005/8/layout/vList2"/>
    <dgm:cxn modelId="{862FDF69-239D-4308-B762-85A3F771D901}" srcId="{5BB36EF6-DE21-4932-85ED-8477A496F416}" destId="{375D4171-1D57-4DAB-B07B-17A7C23EA230}" srcOrd="1" destOrd="0" parTransId="{C21F449D-C24B-4114-9D88-8ECE466A0573}" sibTransId="{72233CDF-C875-4F89-A0A7-5A650A7B341B}"/>
    <dgm:cxn modelId="{A7FEA114-BADC-43C2-B04C-C393AEE15A32}" type="presOf" srcId="{5BB36EF6-DE21-4932-85ED-8477A496F416}" destId="{E136DF5C-D160-4F74-813D-15C21A8EEF86}" srcOrd="0" destOrd="0" presId="urn:microsoft.com/office/officeart/2005/8/layout/vList2"/>
    <dgm:cxn modelId="{F9CF09DB-792C-4E50-AFBA-72F26AEABC74}" type="presOf" srcId="{375D4171-1D57-4DAB-B07B-17A7C23EA230}" destId="{4EAA9803-3A51-4BF7-9C43-EC7058692047}" srcOrd="0" destOrd="1" presId="urn:microsoft.com/office/officeart/2005/8/layout/vList2"/>
    <dgm:cxn modelId="{3941F010-3DD0-444E-87C3-FC3D564EBBF5}" type="presOf" srcId="{6EF34DA1-D3D9-4B0C-AF80-409F9936DD68}" destId="{2CD48CAC-63EC-469C-B172-C23EE268F12D}" srcOrd="0" destOrd="2" presId="urn:microsoft.com/office/officeart/2005/8/layout/vList2"/>
    <dgm:cxn modelId="{02C70348-6864-44E1-B2C8-A7D7AA04DF31}" srcId="{F7BA6EF6-3DB0-489F-AFF9-B950308B01A2}" destId="{31E62854-FE29-4C58-8666-F8834CFF991A}" srcOrd="1" destOrd="0" parTransId="{74125BC7-3FD6-4D6F-AD7F-974CA9A96C5E}" sibTransId="{B2E40E21-E3F0-4533-86AD-99784943F3F0}"/>
    <dgm:cxn modelId="{522BA219-EAB7-4570-9BFD-338020E1029C}" srcId="{5BB36EF6-DE21-4932-85ED-8477A496F416}" destId="{B0D756B9-307D-4ABF-8D97-28B7F91C097C}" srcOrd="0" destOrd="0" parTransId="{9A8E64FF-0230-4BF5-9DB0-0E4ACABDDACA}" sibTransId="{294BC952-7D06-41FD-9D99-361D06FCE270}"/>
    <dgm:cxn modelId="{E1BC13DA-3DB6-42F7-8470-A5B5434F1D05}" type="presOf" srcId="{75FFE7B3-DD4C-46F5-9D76-4D65E51C0475}" destId="{EBAE162E-0F5E-4BC7-8579-65253071C9A9}" srcOrd="0" destOrd="0" presId="urn:microsoft.com/office/officeart/2005/8/layout/vList2"/>
    <dgm:cxn modelId="{C646364B-AB05-402B-872A-35A02D9A4D56}" srcId="{DA1C0F5D-4529-47C8-B437-D58A35DE7C9D}" destId="{F7BA6EF6-3DB0-489F-AFF9-B950308B01A2}" srcOrd="2" destOrd="0" parTransId="{36642102-1F2E-46D5-8C32-45C311051AC4}" sibTransId="{123966DF-BD16-433B-A072-478EA1CB05AE}"/>
    <dgm:cxn modelId="{01132C91-F9A1-4166-B990-7A3FD5894E32}" type="presOf" srcId="{F7BA6EF6-3DB0-489F-AFF9-B950308B01A2}" destId="{E6F598A4-C52B-4579-87D3-52F4CCD7AB08}" srcOrd="0" destOrd="0" presId="urn:microsoft.com/office/officeart/2005/8/layout/vList2"/>
    <dgm:cxn modelId="{B205A790-159C-4E91-B1AB-54AA1C80D9E2}" srcId="{F7BA6EF6-3DB0-489F-AFF9-B950308B01A2}" destId="{6EF34DA1-D3D9-4B0C-AF80-409F9936DD68}" srcOrd="2" destOrd="0" parTransId="{C07E5063-0C16-4072-80C0-70B75E8609AC}" sibTransId="{D58CD444-6B03-4D6A-9A46-194290E0B167}"/>
    <dgm:cxn modelId="{706D1C29-2F50-417B-8702-0F171500575D}" srcId="{75FFE7B3-DD4C-46F5-9D76-4D65E51C0475}" destId="{BADA1DF0-E1B6-4FC5-9338-0F29FD7B153E}" srcOrd="3" destOrd="0" parTransId="{16C9CB4A-5DE3-4007-A92A-FD8EE6367D0F}" sibTransId="{0437EF49-63DD-4A64-B3D6-0F24E977880D}"/>
    <dgm:cxn modelId="{13BF64D0-1E72-4D66-83F9-A57E87CB88A1}" type="presParOf" srcId="{2BE4D5BA-4391-42CD-ACA5-32A0223B2CD8}" destId="{EBAE162E-0F5E-4BC7-8579-65253071C9A9}" srcOrd="0" destOrd="0" presId="urn:microsoft.com/office/officeart/2005/8/layout/vList2"/>
    <dgm:cxn modelId="{3A3216C4-3773-4CD9-ABE4-A893BDB6CDB2}" type="presParOf" srcId="{2BE4D5BA-4391-42CD-ACA5-32A0223B2CD8}" destId="{3C20EBAF-1446-4AF7-B277-36AFB3B4AC45}" srcOrd="1" destOrd="0" presId="urn:microsoft.com/office/officeart/2005/8/layout/vList2"/>
    <dgm:cxn modelId="{52CCAC6A-A529-40C2-B3D5-D38368B394CA}" type="presParOf" srcId="{2BE4D5BA-4391-42CD-ACA5-32A0223B2CD8}" destId="{E136DF5C-D160-4F74-813D-15C21A8EEF86}" srcOrd="2" destOrd="0" presId="urn:microsoft.com/office/officeart/2005/8/layout/vList2"/>
    <dgm:cxn modelId="{E567ABB2-F309-48E5-B04E-826F49462B33}" type="presParOf" srcId="{2BE4D5BA-4391-42CD-ACA5-32A0223B2CD8}" destId="{4EAA9803-3A51-4BF7-9C43-EC7058692047}" srcOrd="3" destOrd="0" presId="urn:microsoft.com/office/officeart/2005/8/layout/vList2"/>
    <dgm:cxn modelId="{1A9B206F-2855-457E-8835-6319999282CC}" type="presParOf" srcId="{2BE4D5BA-4391-42CD-ACA5-32A0223B2CD8}" destId="{E6F598A4-C52B-4579-87D3-52F4CCD7AB08}" srcOrd="4" destOrd="0" presId="urn:microsoft.com/office/officeart/2005/8/layout/vList2"/>
    <dgm:cxn modelId="{8F77F67C-7677-4750-9218-7241CC134F93}" type="presParOf" srcId="{2BE4D5BA-4391-42CD-ACA5-32A0223B2CD8}" destId="{2CD48CAC-63EC-469C-B172-C23EE268F12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3E9869-973C-464C-B018-B171438BCC4C}"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99D1D86C-339D-428D-8543-ECB9D5D6BA8B}">
      <dgm:prSet phldrT="[Text]"/>
      <dgm:spPr/>
      <dgm:t>
        <a:bodyPr/>
        <a:lstStyle/>
        <a:p>
          <a:r>
            <a:rPr lang="en-US" dirty="0"/>
            <a:t>Slow Wean</a:t>
          </a:r>
        </a:p>
      </dgm:t>
    </dgm:pt>
    <dgm:pt modelId="{901EE093-BBE9-48BA-AB1A-ECE142B1B432}" type="parTrans" cxnId="{20B7D300-B4AF-4A94-B37C-8270200E58DC}">
      <dgm:prSet/>
      <dgm:spPr/>
      <dgm:t>
        <a:bodyPr/>
        <a:lstStyle/>
        <a:p>
          <a:endParaRPr lang="en-US"/>
        </a:p>
      </dgm:t>
    </dgm:pt>
    <dgm:pt modelId="{94C327B2-239F-4F1B-A1EF-7B165EDFE595}" type="sibTrans" cxnId="{20B7D300-B4AF-4A94-B37C-8270200E58DC}">
      <dgm:prSet/>
      <dgm:spPr/>
      <dgm:t>
        <a:bodyPr/>
        <a:lstStyle/>
        <a:p>
          <a:endParaRPr lang="en-US"/>
        </a:p>
      </dgm:t>
    </dgm:pt>
    <dgm:pt modelId="{8B967576-0095-4E5D-BA6F-0CAF13487AD1}">
      <dgm:prSet phldrT="[Text]"/>
      <dgm:spPr/>
      <dgm:t>
        <a:bodyPr/>
        <a:lstStyle/>
        <a:p>
          <a:r>
            <a:rPr lang="en-US" dirty="0"/>
            <a:t>Patient requesting wean</a:t>
          </a:r>
        </a:p>
      </dgm:t>
    </dgm:pt>
    <dgm:pt modelId="{34AE8D29-33CA-4EEB-8F78-E856D9CAE4E8}" type="parTrans" cxnId="{E0661E88-C845-444D-BA99-B7563D10C09E}">
      <dgm:prSet/>
      <dgm:spPr/>
      <dgm:t>
        <a:bodyPr/>
        <a:lstStyle/>
        <a:p>
          <a:endParaRPr lang="en-US"/>
        </a:p>
      </dgm:t>
    </dgm:pt>
    <dgm:pt modelId="{FD1755A0-E7E9-475C-B83F-BE8D8B213321}" type="sibTrans" cxnId="{E0661E88-C845-444D-BA99-B7563D10C09E}">
      <dgm:prSet/>
      <dgm:spPr/>
      <dgm:t>
        <a:bodyPr/>
        <a:lstStyle/>
        <a:p>
          <a:endParaRPr lang="en-US"/>
        </a:p>
      </dgm:t>
    </dgm:pt>
    <dgm:pt modelId="{1F0AFD40-E974-4C1F-B4CC-EA46F7E86572}">
      <dgm:prSet phldrT="[Text]"/>
      <dgm:spPr/>
      <dgm:t>
        <a:bodyPr/>
        <a:lstStyle/>
        <a:p>
          <a:r>
            <a:rPr lang="en-US" dirty="0"/>
            <a:t>Faster Wean</a:t>
          </a:r>
        </a:p>
      </dgm:t>
    </dgm:pt>
    <dgm:pt modelId="{CEC87A4C-347A-4555-B325-26FE60540D26}" type="parTrans" cxnId="{B1160F6B-165B-4436-8A85-92EAC5C42CFA}">
      <dgm:prSet/>
      <dgm:spPr/>
      <dgm:t>
        <a:bodyPr/>
        <a:lstStyle/>
        <a:p>
          <a:endParaRPr lang="en-US"/>
        </a:p>
      </dgm:t>
    </dgm:pt>
    <dgm:pt modelId="{386B7F81-8FBF-4D61-B509-C796DF5A06B1}" type="sibTrans" cxnId="{B1160F6B-165B-4436-8A85-92EAC5C42CFA}">
      <dgm:prSet/>
      <dgm:spPr/>
      <dgm:t>
        <a:bodyPr/>
        <a:lstStyle/>
        <a:p>
          <a:endParaRPr lang="en-US"/>
        </a:p>
      </dgm:t>
    </dgm:pt>
    <dgm:pt modelId="{0CA19B0C-4E43-4BED-B8C1-BDF41EBB9048}">
      <dgm:prSet phldrT="[Text]"/>
      <dgm:spPr/>
      <dgm:t>
        <a:bodyPr/>
        <a:lstStyle/>
        <a:p>
          <a:r>
            <a:rPr lang="en-US" dirty="0"/>
            <a:t>Significant adverse effects (respiratory depression, altered mental status)</a:t>
          </a:r>
        </a:p>
      </dgm:t>
    </dgm:pt>
    <dgm:pt modelId="{93C0C91D-ED96-4326-B1DB-0DFBDD01E21F}" type="parTrans" cxnId="{93346C44-54B9-4124-8984-872E492E18BD}">
      <dgm:prSet/>
      <dgm:spPr/>
      <dgm:t>
        <a:bodyPr/>
        <a:lstStyle/>
        <a:p>
          <a:endParaRPr lang="en-US"/>
        </a:p>
      </dgm:t>
    </dgm:pt>
    <dgm:pt modelId="{209C1C41-69DB-4CAC-883A-D2E2474E935E}" type="sibTrans" cxnId="{93346C44-54B9-4124-8984-872E492E18BD}">
      <dgm:prSet/>
      <dgm:spPr/>
      <dgm:t>
        <a:bodyPr/>
        <a:lstStyle/>
        <a:p>
          <a:endParaRPr lang="en-US"/>
        </a:p>
      </dgm:t>
    </dgm:pt>
    <dgm:pt modelId="{EAC19FCD-739A-49D0-95AF-988697971D63}">
      <dgm:prSet/>
      <dgm:spPr/>
      <dgm:t>
        <a:bodyPr/>
        <a:lstStyle/>
        <a:p>
          <a:r>
            <a:rPr lang="en-US" dirty="0"/>
            <a:t>Well controlled pain (regimen de-escalation)</a:t>
          </a:r>
        </a:p>
      </dgm:t>
    </dgm:pt>
    <dgm:pt modelId="{A1AFC305-7488-4F87-A2D2-0610D6A48999}" type="parTrans" cxnId="{A361DFE1-82A1-4678-AF9F-CAAF5545B600}">
      <dgm:prSet/>
      <dgm:spPr/>
      <dgm:t>
        <a:bodyPr/>
        <a:lstStyle/>
        <a:p>
          <a:endParaRPr lang="en-US"/>
        </a:p>
      </dgm:t>
    </dgm:pt>
    <dgm:pt modelId="{194E37A7-EED5-40A3-8186-04E72D512B19}" type="sibTrans" cxnId="{A361DFE1-82A1-4678-AF9F-CAAF5545B600}">
      <dgm:prSet/>
      <dgm:spPr/>
      <dgm:t>
        <a:bodyPr/>
        <a:lstStyle/>
        <a:p>
          <a:endParaRPr lang="en-US"/>
        </a:p>
      </dgm:t>
    </dgm:pt>
    <dgm:pt modelId="{1066BDE3-950B-4AF6-9387-1650E3A6E28D}">
      <dgm:prSet/>
      <dgm:spPr/>
      <dgm:t>
        <a:bodyPr/>
        <a:lstStyle/>
        <a:p>
          <a:r>
            <a:rPr lang="en-US" dirty="0"/>
            <a:t>Minor adverse effects (constipation, grogginess)</a:t>
          </a:r>
        </a:p>
      </dgm:t>
    </dgm:pt>
    <dgm:pt modelId="{FB8F7E92-DFA3-4507-801D-0C38341F261E}" type="parTrans" cxnId="{96E39920-D45C-4CB4-AF14-6E83865D1523}">
      <dgm:prSet/>
      <dgm:spPr/>
      <dgm:t>
        <a:bodyPr/>
        <a:lstStyle/>
        <a:p>
          <a:endParaRPr lang="en-US"/>
        </a:p>
      </dgm:t>
    </dgm:pt>
    <dgm:pt modelId="{D0A484EC-9155-464F-9B2A-E4DDD7653FE0}" type="sibTrans" cxnId="{96E39920-D45C-4CB4-AF14-6E83865D1523}">
      <dgm:prSet/>
      <dgm:spPr/>
      <dgm:t>
        <a:bodyPr/>
        <a:lstStyle/>
        <a:p>
          <a:endParaRPr lang="en-US"/>
        </a:p>
      </dgm:t>
    </dgm:pt>
    <dgm:pt modelId="{2099CD3A-5658-4488-853E-9FCBE33F636F}">
      <dgm:prSet/>
      <dgm:spPr/>
      <dgm:t>
        <a:bodyPr/>
        <a:lstStyle/>
        <a:p>
          <a:r>
            <a:rPr lang="en-US" dirty="0"/>
            <a:t>Rapid Wean</a:t>
          </a:r>
        </a:p>
      </dgm:t>
    </dgm:pt>
    <dgm:pt modelId="{AD5A86E4-CB6D-42D1-9A84-90E11F01AD2C}" type="parTrans" cxnId="{F2660F72-8B5B-46A7-AB19-81443D57982A}">
      <dgm:prSet/>
      <dgm:spPr/>
      <dgm:t>
        <a:bodyPr/>
        <a:lstStyle/>
        <a:p>
          <a:endParaRPr lang="en-US"/>
        </a:p>
      </dgm:t>
    </dgm:pt>
    <dgm:pt modelId="{DC79AEA9-839F-48C9-A744-919702C8175C}" type="sibTrans" cxnId="{F2660F72-8B5B-46A7-AB19-81443D57982A}">
      <dgm:prSet/>
      <dgm:spPr/>
      <dgm:t>
        <a:bodyPr/>
        <a:lstStyle/>
        <a:p>
          <a:endParaRPr lang="en-US"/>
        </a:p>
      </dgm:t>
    </dgm:pt>
    <dgm:pt modelId="{D5A8220B-4D69-4455-8EE8-647B3705A89B}">
      <dgm:prSet phldrT="[Text]"/>
      <dgm:spPr/>
      <dgm:t>
        <a:bodyPr/>
        <a:lstStyle/>
        <a:p>
          <a:r>
            <a:rPr lang="en-US" dirty="0"/>
            <a:t>Violation of medication use contract</a:t>
          </a:r>
        </a:p>
      </dgm:t>
    </dgm:pt>
    <dgm:pt modelId="{BBC33A63-7184-442B-9517-FC14F7DE8F52}" type="parTrans" cxnId="{8224D62A-E5E1-4C0E-940F-A32FF086C931}">
      <dgm:prSet/>
      <dgm:spPr/>
      <dgm:t>
        <a:bodyPr/>
        <a:lstStyle/>
        <a:p>
          <a:endParaRPr lang="en-US"/>
        </a:p>
      </dgm:t>
    </dgm:pt>
    <dgm:pt modelId="{9FA5182B-DCA3-4E22-9B47-D0D6F8749E25}" type="sibTrans" cxnId="{8224D62A-E5E1-4C0E-940F-A32FF086C931}">
      <dgm:prSet/>
      <dgm:spPr/>
      <dgm:t>
        <a:bodyPr/>
        <a:lstStyle/>
        <a:p>
          <a:endParaRPr lang="en-US"/>
        </a:p>
      </dgm:t>
    </dgm:pt>
    <dgm:pt modelId="{1C99D4B6-42E1-40A6-8D5D-E9725445BDC1}">
      <dgm:prSet/>
      <dgm:spPr/>
      <dgm:t>
        <a:bodyPr/>
        <a:lstStyle/>
        <a:p>
          <a:r>
            <a:rPr lang="en-US"/>
            <a:t>Recent overdose (intentional or accidental)</a:t>
          </a:r>
          <a:endParaRPr lang="en-US" dirty="0"/>
        </a:p>
      </dgm:t>
    </dgm:pt>
    <dgm:pt modelId="{03A7BA35-2907-4133-9327-FEAC431BB7A6}" type="parTrans" cxnId="{629BA651-E5E5-4FB3-A77C-083202F460D6}">
      <dgm:prSet/>
      <dgm:spPr/>
      <dgm:t>
        <a:bodyPr/>
        <a:lstStyle/>
        <a:p>
          <a:endParaRPr lang="en-US"/>
        </a:p>
      </dgm:t>
    </dgm:pt>
    <dgm:pt modelId="{14A0ADAD-3B05-4A1B-A4E7-F46D3F3C1CE9}" type="sibTrans" cxnId="{629BA651-E5E5-4FB3-A77C-083202F460D6}">
      <dgm:prSet/>
      <dgm:spPr/>
      <dgm:t>
        <a:bodyPr/>
        <a:lstStyle/>
        <a:p>
          <a:endParaRPr lang="en-US"/>
        </a:p>
      </dgm:t>
    </dgm:pt>
    <dgm:pt modelId="{CA87A05F-C28E-4A27-AA77-F67ED03251B8}">
      <dgm:prSet/>
      <dgm:spPr/>
      <dgm:t>
        <a:bodyPr/>
        <a:lstStyle/>
        <a:p>
          <a:r>
            <a:rPr lang="en-US" dirty="0"/>
            <a:t>When risks of therapy outweigh benefits</a:t>
          </a:r>
        </a:p>
      </dgm:t>
    </dgm:pt>
    <dgm:pt modelId="{7FE4CEB8-8AFD-4013-8CBA-CD6F868BC0A5}" type="parTrans" cxnId="{E5867B18-51D9-46F6-82F4-BA438847D135}">
      <dgm:prSet/>
      <dgm:spPr/>
      <dgm:t>
        <a:bodyPr/>
        <a:lstStyle/>
        <a:p>
          <a:endParaRPr lang="en-US"/>
        </a:p>
      </dgm:t>
    </dgm:pt>
    <dgm:pt modelId="{CCD6E831-41E2-488F-AD3C-069A8451DA39}" type="sibTrans" cxnId="{E5867B18-51D9-46F6-82F4-BA438847D135}">
      <dgm:prSet/>
      <dgm:spPr/>
      <dgm:t>
        <a:bodyPr/>
        <a:lstStyle/>
        <a:p>
          <a:endParaRPr lang="en-US"/>
        </a:p>
      </dgm:t>
    </dgm:pt>
    <dgm:pt modelId="{1241CC1B-7514-4CCD-9139-0C6278690942}" type="pres">
      <dgm:prSet presAssocID="{F23E9869-973C-464C-B018-B171438BCC4C}" presName="Name0" presStyleCnt="0">
        <dgm:presLayoutVars>
          <dgm:dir/>
          <dgm:animLvl val="lvl"/>
          <dgm:resizeHandles val="exact"/>
        </dgm:presLayoutVars>
      </dgm:prSet>
      <dgm:spPr/>
      <dgm:t>
        <a:bodyPr/>
        <a:lstStyle/>
        <a:p>
          <a:endParaRPr lang="en-US"/>
        </a:p>
      </dgm:t>
    </dgm:pt>
    <dgm:pt modelId="{A7A3FAE8-F6C4-4704-B62A-0F77BD36545F}" type="pres">
      <dgm:prSet presAssocID="{99D1D86C-339D-428D-8543-ECB9D5D6BA8B}" presName="composite" presStyleCnt="0"/>
      <dgm:spPr/>
    </dgm:pt>
    <dgm:pt modelId="{FF429006-FFC1-434E-A74A-04429DA5B8E2}" type="pres">
      <dgm:prSet presAssocID="{99D1D86C-339D-428D-8543-ECB9D5D6BA8B}" presName="parTx" presStyleLbl="alignNode1" presStyleIdx="0" presStyleCnt="3">
        <dgm:presLayoutVars>
          <dgm:chMax val="0"/>
          <dgm:chPref val="0"/>
          <dgm:bulletEnabled val="1"/>
        </dgm:presLayoutVars>
      </dgm:prSet>
      <dgm:spPr/>
      <dgm:t>
        <a:bodyPr/>
        <a:lstStyle/>
        <a:p>
          <a:endParaRPr lang="en-US"/>
        </a:p>
      </dgm:t>
    </dgm:pt>
    <dgm:pt modelId="{54CC1B34-9252-4529-AC43-6691BFA1F324}" type="pres">
      <dgm:prSet presAssocID="{99D1D86C-339D-428D-8543-ECB9D5D6BA8B}" presName="desTx" presStyleLbl="alignAccFollowNode1" presStyleIdx="0" presStyleCnt="3">
        <dgm:presLayoutVars>
          <dgm:bulletEnabled val="1"/>
        </dgm:presLayoutVars>
      </dgm:prSet>
      <dgm:spPr/>
      <dgm:t>
        <a:bodyPr/>
        <a:lstStyle/>
        <a:p>
          <a:endParaRPr lang="en-US"/>
        </a:p>
      </dgm:t>
    </dgm:pt>
    <dgm:pt modelId="{EB6B9C69-6028-42CC-8F5D-85BA03662649}" type="pres">
      <dgm:prSet presAssocID="{94C327B2-239F-4F1B-A1EF-7B165EDFE595}" presName="space" presStyleCnt="0"/>
      <dgm:spPr/>
    </dgm:pt>
    <dgm:pt modelId="{968C7B10-35D6-4D50-A772-0AB4C777DF08}" type="pres">
      <dgm:prSet presAssocID="{1F0AFD40-E974-4C1F-B4CC-EA46F7E86572}" presName="composite" presStyleCnt="0"/>
      <dgm:spPr/>
    </dgm:pt>
    <dgm:pt modelId="{6B180247-C872-43F2-BBDD-034E3FEAD807}" type="pres">
      <dgm:prSet presAssocID="{1F0AFD40-E974-4C1F-B4CC-EA46F7E86572}" presName="parTx" presStyleLbl="alignNode1" presStyleIdx="1" presStyleCnt="3">
        <dgm:presLayoutVars>
          <dgm:chMax val="0"/>
          <dgm:chPref val="0"/>
          <dgm:bulletEnabled val="1"/>
        </dgm:presLayoutVars>
      </dgm:prSet>
      <dgm:spPr/>
      <dgm:t>
        <a:bodyPr/>
        <a:lstStyle/>
        <a:p>
          <a:endParaRPr lang="en-US"/>
        </a:p>
      </dgm:t>
    </dgm:pt>
    <dgm:pt modelId="{F133B5B1-E646-4D52-9575-110DA4929735}" type="pres">
      <dgm:prSet presAssocID="{1F0AFD40-E974-4C1F-B4CC-EA46F7E86572}" presName="desTx" presStyleLbl="alignAccFollowNode1" presStyleIdx="1" presStyleCnt="3">
        <dgm:presLayoutVars>
          <dgm:bulletEnabled val="1"/>
        </dgm:presLayoutVars>
      </dgm:prSet>
      <dgm:spPr/>
      <dgm:t>
        <a:bodyPr/>
        <a:lstStyle/>
        <a:p>
          <a:endParaRPr lang="en-US"/>
        </a:p>
      </dgm:t>
    </dgm:pt>
    <dgm:pt modelId="{E8DC5F13-11E4-4EF3-9860-3FB248A7DE9A}" type="pres">
      <dgm:prSet presAssocID="{386B7F81-8FBF-4D61-B509-C796DF5A06B1}" presName="space" presStyleCnt="0"/>
      <dgm:spPr/>
    </dgm:pt>
    <dgm:pt modelId="{96D421E8-F55C-404B-A1A8-B72FF999B7A1}" type="pres">
      <dgm:prSet presAssocID="{2099CD3A-5658-4488-853E-9FCBE33F636F}" presName="composite" presStyleCnt="0"/>
      <dgm:spPr/>
    </dgm:pt>
    <dgm:pt modelId="{A9CE5A37-E651-4BD1-B4B1-90AEDF1F2FC2}" type="pres">
      <dgm:prSet presAssocID="{2099CD3A-5658-4488-853E-9FCBE33F636F}" presName="parTx" presStyleLbl="alignNode1" presStyleIdx="2" presStyleCnt="3">
        <dgm:presLayoutVars>
          <dgm:chMax val="0"/>
          <dgm:chPref val="0"/>
          <dgm:bulletEnabled val="1"/>
        </dgm:presLayoutVars>
      </dgm:prSet>
      <dgm:spPr/>
      <dgm:t>
        <a:bodyPr/>
        <a:lstStyle/>
        <a:p>
          <a:endParaRPr lang="en-US"/>
        </a:p>
      </dgm:t>
    </dgm:pt>
    <dgm:pt modelId="{60B8CDEA-D4DF-4092-BC1E-DF870AD51D91}" type="pres">
      <dgm:prSet presAssocID="{2099CD3A-5658-4488-853E-9FCBE33F636F}" presName="desTx" presStyleLbl="alignAccFollowNode1" presStyleIdx="2" presStyleCnt="3">
        <dgm:presLayoutVars>
          <dgm:bulletEnabled val="1"/>
        </dgm:presLayoutVars>
      </dgm:prSet>
      <dgm:spPr/>
      <dgm:t>
        <a:bodyPr/>
        <a:lstStyle/>
        <a:p>
          <a:endParaRPr lang="en-US"/>
        </a:p>
      </dgm:t>
    </dgm:pt>
  </dgm:ptLst>
  <dgm:cxnLst>
    <dgm:cxn modelId="{EA902174-1982-4900-9CA2-2DB854001954}" type="presOf" srcId="{1066BDE3-950B-4AF6-9387-1650E3A6E28D}" destId="{54CC1B34-9252-4529-AC43-6691BFA1F324}" srcOrd="0" destOrd="2" presId="urn:microsoft.com/office/officeart/2005/8/layout/hList1"/>
    <dgm:cxn modelId="{93346C44-54B9-4124-8984-872E492E18BD}" srcId="{1F0AFD40-E974-4C1F-B4CC-EA46F7E86572}" destId="{0CA19B0C-4E43-4BED-B8C1-BDF41EBB9048}" srcOrd="1" destOrd="0" parTransId="{93C0C91D-ED96-4326-B1DB-0DFBDD01E21F}" sibTransId="{209C1C41-69DB-4CAC-883A-D2E2474E935E}"/>
    <dgm:cxn modelId="{C64E6009-CA9E-49BA-B69D-2634A9941850}" type="presOf" srcId="{D5A8220B-4D69-4455-8EE8-647B3705A89B}" destId="{60B8CDEA-D4DF-4092-BC1E-DF870AD51D91}" srcOrd="0" destOrd="0" presId="urn:microsoft.com/office/officeart/2005/8/layout/hList1"/>
    <dgm:cxn modelId="{DDA4C93C-6D55-4D77-B4BC-14A1B5072D8B}" type="presOf" srcId="{F23E9869-973C-464C-B018-B171438BCC4C}" destId="{1241CC1B-7514-4CCD-9139-0C6278690942}" srcOrd="0" destOrd="0" presId="urn:microsoft.com/office/officeart/2005/8/layout/hList1"/>
    <dgm:cxn modelId="{8224D62A-E5E1-4C0E-940F-A32FF086C931}" srcId="{2099CD3A-5658-4488-853E-9FCBE33F636F}" destId="{D5A8220B-4D69-4455-8EE8-647B3705A89B}" srcOrd="0" destOrd="0" parTransId="{BBC33A63-7184-442B-9517-FC14F7DE8F52}" sibTransId="{9FA5182B-DCA3-4E22-9B47-D0D6F8749E25}"/>
    <dgm:cxn modelId="{20B7D300-B4AF-4A94-B37C-8270200E58DC}" srcId="{F23E9869-973C-464C-B018-B171438BCC4C}" destId="{99D1D86C-339D-428D-8543-ECB9D5D6BA8B}" srcOrd="0" destOrd="0" parTransId="{901EE093-BBE9-48BA-AB1A-ECE142B1B432}" sibTransId="{94C327B2-239F-4F1B-A1EF-7B165EDFE595}"/>
    <dgm:cxn modelId="{675A2ADA-6220-4EE4-BC99-9D816DE37DD0}" type="presOf" srcId="{1C99D4B6-42E1-40A6-8D5D-E9725445BDC1}" destId="{60B8CDEA-D4DF-4092-BC1E-DF870AD51D91}" srcOrd="0" destOrd="1" presId="urn:microsoft.com/office/officeart/2005/8/layout/hList1"/>
    <dgm:cxn modelId="{629BA651-E5E5-4FB3-A77C-083202F460D6}" srcId="{2099CD3A-5658-4488-853E-9FCBE33F636F}" destId="{1C99D4B6-42E1-40A6-8D5D-E9725445BDC1}" srcOrd="1" destOrd="0" parTransId="{03A7BA35-2907-4133-9327-FEAC431BB7A6}" sibTransId="{14A0ADAD-3B05-4A1B-A4E7-F46D3F3C1CE9}"/>
    <dgm:cxn modelId="{81C071CE-6D53-4BC3-BF66-A729E95CA7F4}" type="presOf" srcId="{CA87A05F-C28E-4A27-AA77-F67ED03251B8}" destId="{F133B5B1-E646-4D52-9575-110DA4929735}" srcOrd="0" destOrd="0" presId="urn:microsoft.com/office/officeart/2005/8/layout/hList1"/>
    <dgm:cxn modelId="{3A48A304-5A57-46EA-BE5B-5CC44DED7096}" type="presOf" srcId="{99D1D86C-339D-428D-8543-ECB9D5D6BA8B}" destId="{FF429006-FFC1-434E-A74A-04429DA5B8E2}" srcOrd="0" destOrd="0" presId="urn:microsoft.com/office/officeart/2005/8/layout/hList1"/>
    <dgm:cxn modelId="{F2660F72-8B5B-46A7-AB19-81443D57982A}" srcId="{F23E9869-973C-464C-B018-B171438BCC4C}" destId="{2099CD3A-5658-4488-853E-9FCBE33F636F}" srcOrd="2" destOrd="0" parTransId="{AD5A86E4-CB6D-42D1-9A84-90E11F01AD2C}" sibTransId="{DC79AEA9-839F-48C9-A744-919702C8175C}"/>
    <dgm:cxn modelId="{CDA1C321-8CF7-4C03-8BC9-631E61475BEB}" type="presOf" srcId="{EAC19FCD-739A-49D0-95AF-988697971D63}" destId="{54CC1B34-9252-4529-AC43-6691BFA1F324}" srcOrd="0" destOrd="1" presId="urn:microsoft.com/office/officeart/2005/8/layout/hList1"/>
    <dgm:cxn modelId="{A361DFE1-82A1-4678-AF9F-CAAF5545B600}" srcId="{99D1D86C-339D-428D-8543-ECB9D5D6BA8B}" destId="{EAC19FCD-739A-49D0-95AF-988697971D63}" srcOrd="1" destOrd="0" parTransId="{A1AFC305-7488-4F87-A2D2-0610D6A48999}" sibTransId="{194E37A7-EED5-40A3-8186-04E72D512B19}"/>
    <dgm:cxn modelId="{E0661E88-C845-444D-BA99-B7563D10C09E}" srcId="{99D1D86C-339D-428D-8543-ECB9D5D6BA8B}" destId="{8B967576-0095-4E5D-BA6F-0CAF13487AD1}" srcOrd="0" destOrd="0" parTransId="{34AE8D29-33CA-4EEB-8F78-E856D9CAE4E8}" sibTransId="{FD1755A0-E7E9-475C-B83F-BE8D8B213321}"/>
    <dgm:cxn modelId="{E5867B18-51D9-46F6-82F4-BA438847D135}" srcId="{1F0AFD40-E974-4C1F-B4CC-EA46F7E86572}" destId="{CA87A05F-C28E-4A27-AA77-F67ED03251B8}" srcOrd="0" destOrd="0" parTransId="{7FE4CEB8-8AFD-4013-8CBA-CD6F868BC0A5}" sibTransId="{CCD6E831-41E2-488F-AD3C-069A8451DA39}"/>
    <dgm:cxn modelId="{667F4C92-805C-4638-B389-6C8AA2D05ED9}" type="presOf" srcId="{1F0AFD40-E974-4C1F-B4CC-EA46F7E86572}" destId="{6B180247-C872-43F2-BBDD-034E3FEAD807}" srcOrd="0" destOrd="0" presId="urn:microsoft.com/office/officeart/2005/8/layout/hList1"/>
    <dgm:cxn modelId="{F373AC5F-83BC-4C73-B026-7BCE835CA64B}" type="presOf" srcId="{2099CD3A-5658-4488-853E-9FCBE33F636F}" destId="{A9CE5A37-E651-4BD1-B4B1-90AEDF1F2FC2}" srcOrd="0" destOrd="0" presId="urn:microsoft.com/office/officeart/2005/8/layout/hList1"/>
    <dgm:cxn modelId="{C58E2700-4656-4E31-AFEB-305AFDAEB734}" type="presOf" srcId="{0CA19B0C-4E43-4BED-B8C1-BDF41EBB9048}" destId="{F133B5B1-E646-4D52-9575-110DA4929735}" srcOrd="0" destOrd="1" presId="urn:microsoft.com/office/officeart/2005/8/layout/hList1"/>
    <dgm:cxn modelId="{8DD7040A-12CB-42FF-AB7E-84E76B01DC8E}" type="presOf" srcId="{8B967576-0095-4E5D-BA6F-0CAF13487AD1}" destId="{54CC1B34-9252-4529-AC43-6691BFA1F324}" srcOrd="0" destOrd="0" presId="urn:microsoft.com/office/officeart/2005/8/layout/hList1"/>
    <dgm:cxn modelId="{96E39920-D45C-4CB4-AF14-6E83865D1523}" srcId="{99D1D86C-339D-428D-8543-ECB9D5D6BA8B}" destId="{1066BDE3-950B-4AF6-9387-1650E3A6E28D}" srcOrd="2" destOrd="0" parTransId="{FB8F7E92-DFA3-4507-801D-0C38341F261E}" sibTransId="{D0A484EC-9155-464F-9B2A-E4DDD7653FE0}"/>
    <dgm:cxn modelId="{B1160F6B-165B-4436-8A85-92EAC5C42CFA}" srcId="{F23E9869-973C-464C-B018-B171438BCC4C}" destId="{1F0AFD40-E974-4C1F-B4CC-EA46F7E86572}" srcOrd="1" destOrd="0" parTransId="{CEC87A4C-347A-4555-B325-26FE60540D26}" sibTransId="{386B7F81-8FBF-4D61-B509-C796DF5A06B1}"/>
    <dgm:cxn modelId="{8E7255C6-A4AD-47D9-9296-AE0C4C065184}" type="presParOf" srcId="{1241CC1B-7514-4CCD-9139-0C6278690942}" destId="{A7A3FAE8-F6C4-4704-B62A-0F77BD36545F}" srcOrd="0" destOrd="0" presId="urn:microsoft.com/office/officeart/2005/8/layout/hList1"/>
    <dgm:cxn modelId="{655B3180-ECAD-4611-940A-A02117853060}" type="presParOf" srcId="{A7A3FAE8-F6C4-4704-B62A-0F77BD36545F}" destId="{FF429006-FFC1-434E-A74A-04429DA5B8E2}" srcOrd="0" destOrd="0" presId="urn:microsoft.com/office/officeart/2005/8/layout/hList1"/>
    <dgm:cxn modelId="{1D91155A-8470-4317-86C4-CF39C646520D}" type="presParOf" srcId="{A7A3FAE8-F6C4-4704-B62A-0F77BD36545F}" destId="{54CC1B34-9252-4529-AC43-6691BFA1F324}" srcOrd="1" destOrd="0" presId="urn:microsoft.com/office/officeart/2005/8/layout/hList1"/>
    <dgm:cxn modelId="{1FC22B5A-D368-4718-A9FC-D5D04C5FBBB9}" type="presParOf" srcId="{1241CC1B-7514-4CCD-9139-0C6278690942}" destId="{EB6B9C69-6028-42CC-8F5D-85BA03662649}" srcOrd="1" destOrd="0" presId="urn:microsoft.com/office/officeart/2005/8/layout/hList1"/>
    <dgm:cxn modelId="{EF664906-2533-40AE-8FFA-1853B001FB1B}" type="presParOf" srcId="{1241CC1B-7514-4CCD-9139-0C6278690942}" destId="{968C7B10-35D6-4D50-A772-0AB4C777DF08}" srcOrd="2" destOrd="0" presId="urn:microsoft.com/office/officeart/2005/8/layout/hList1"/>
    <dgm:cxn modelId="{2535720D-6B82-443E-B837-1EB7AEB4AB44}" type="presParOf" srcId="{968C7B10-35D6-4D50-A772-0AB4C777DF08}" destId="{6B180247-C872-43F2-BBDD-034E3FEAD807}" srcOrd="0" destOrd="0" presId="urn:microsoft.com/office/officeart/2005/8/layout/hList1"/>
    <dgm:cxn modelId="{AC9B1008-A34D-4CE8-997F-B9CF8F37C26F}" type="presParOf" srcId="{968C7B10-35D6-4D50-A772-0AB4C777DF08}" destId="{F133B5B1-E646-4D52-9575-110DA4929735}" srcOrd="1" destOrd="0" presId="urn:microsoft.com/office/officeart/2005/8/layout/hList1"/>
    <dgm:cxn modelId="{956AFCAF-9849-49B3-AE2B-E36722883E6D}" type="presParOf" srcId="{1241CC1B-7514-4CCD-9139-0C6278690942}" destId="{E8DC5F13-11E4-4EF3-9860-3FB248A7DE9A}" srcOrd="3" destOrd="0" presId="urn:microsoft.com/office/officeart/2005/8/layout/hList1"/>
    <dgm:cxn modelId="{2AE3EBE0-FF7D-4BBF-A744-E8AE185373C7}" type="presParOf" srcId="{1241CC1B-7514-4CCD-9139-0C6278690942}" destId="{96D421E8-F55C-404B-A1A8-B72FF999B7A1}" srcOrd="4" destOrd="0" presId="urn:microsoft.com/office/officeart/2005/8/layout/hList1"/>
    <dgm:cxn modelId="{4D4BCB27-389D-4288-868A-DE0D434C190C}" type="presParOf" srcId="{96D421E8-F55C-404B-A1A8-B72FF999B7A1}" destId="{A9CE5A37-E651-4BD1-B4B1-90AEDF1F2FC2}" srcOrd="0" destOrd="0" presId="urn:microsoft.com/office/officeart/2005/8/layout/hList1"/>
    <dgm:cxn modelId="{C73991C6-E1F2-4C1C-BFDB-CF97E570167F}" type="presParOf" srcId="{96D421E8-F55C-404B-A1A8-B72FF999B7A1}" destId="{60B8CDEA-D4DF-4092-BC1E-DF870AD51D9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B85B471-A4B3-476D-AD43-43EBA3274F1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EFADBA7-4D06-464F-B4D9-25860B1472D0}">
      <dgm:prSet/>
      <dgm:spPr/>
      <dgm:t>
        <a:bodyPr/>
        <a:lstStyle/>
        <a:p>
          <a:r>
            <a:rPr lang="en-US"/>
            <a:t>“You think I’m abusing my medications.”</a:t>
          </a:r>
        </a:p>
      </dgm:t>
    </dgm:pt>
    <dgm:pt modelId="{25A821B3-0C9B-45A6-80B3-06C0D2FA5A6D}" type="parTrans" cxnId="{379571D9-95F4-4E62-A004-2B4C2EE174D4}">
      <dgm:prSet/>
      <dgm:spPr/>
      <dgm:t>
        <a:bodyPr/>
        <a:lstStyle/>
        <a:p>
          <a:endParaRPr lang="en-US"/>
        </a:p>
      </dgm:t>
    </dgm:pt>
    <dgm:pt modelId="{77321E28-25A8-42CD-B6DC-0130C2E9FBA2}" type="sibTrans" cxnId="{379571D9-95F4-4E62-A004-2B4C2EE174D4}">
      <dgm:prSet/>
      <dgm:spPr/>
      <dgm:t>
        <a:bodyPr/>
        <a:lstStyle/>
        <a:p>
          <a:endParaRPr lang="en-US"/>
        </a:p>
      </dgm:t>
    </dgm:pt>
    <dgm:pt modelId="{3199D0EB-CFCD-4A3D-B1EB-3D5F4DE84583}">
      <dgm:prSet/>
      <dgm:spPr/>
      <dgm:t>
        <a:bodyPr/>
        <a:lstStyle/>
        <a:p>
          <a:r>
            <a:rPr lang="en-US"/>
            <a:t>“Taking away my opioids will send me into withdrawal.”</a:t>
          </a:r>
        </a:p>
      </dgm:t>
    </dgm:pt>
    <dgm:pt modelId="{36D25DB0-7481-4162-95F6-09242A4D081F}" type="parTrans" cxnId="{5234A305-527A-4384-A3B9-D66EFC524F43}">
      <dgm:prSet/>
      <dgm:spPr/>
      <dgm:t>
        <a:bodyPr/>
        <a:lstStyle/>
        <a:p>
          <a:endParaRPr lang="en-US"/>
        </a:p>
      </dgm:t>
    </dgm:pt>
    <dgm:pt modelId="{6A786693-BA16-4BAD-9CFC-ADE2ED92D39F}" type="sibTrans" cxnId="{5234A305-527A-4384-A3B9-D66EFC524F43}">
      <dgm:prSet/>
      <dgm:spPr/>
      <dgm:t>
        <a:bodyPr/>
        <a:lstStyle/>
        <a:p>
          <a:endParaRPr lang="en-US"/>
        </a:p>
      </dgm:t>
    </dgm:pt>
    <dgm:pt modelId="{7ED81315-479E-4477-9559-F0B57A1BD170}">
      <dgm:prSet/>
      <dgm:spPr/>
      <dgm:t>
        <a:bodyPr/>
        <a:lstStyle/>
        <a:p>
          <a:r>
            <a:rPr lang="en-US"/>
            <a:t>“Taking away my opioids will make my pain worse.”</a:t>
          </a:r>
        </a:p>
      </dgm:t>
    </dgm:pt>
    <dgm:pt modelId="{F71D242E-EB1F-4111-94BB-6A51F95CAB5C}" type="parTrans" cxnId="{6C3A7544-B07C-40BE-86E3-81E12F01471C}">
      <dgm:prSet/>
      <dgm:spPr/>
      <dgm:t>
        <a:bodyPr/>
        <a:lstStyle/>
        <a:p>
          <a:endParaRPr lang="en-US"/>
        </a:p>
      </dgm:t>
    </dgm:pt>
    <dgm:pt modelId="{A8FE4A0B-FE74-4DDC-B636-1FB6EC259313}" type="sibTrans" cxnId="{6C3A7544-B07C-40BE-86E3-81E12F01471C}">
      <dgm:prSet/>
      <dgm:spPr/>
      <dgm:t>
        <a:bodyPr/>
        <a:lstStyle/>
        <a:p>
          <a:endParaRPr lang="en-US"/>
        </a:p>
      </dgm:t>
    </dgm:pt>
    <dgm:pt modelId="{959057F7-240A-46EE-8D2F-7F4BD5386AAE}">
      <dgm:prSet/>
      <dgm:spPr/>
      <dgm:t>
        <a:bodyPr/>
        <a:lstStyle/>
        <a:p>
          <a:r>
            <a:rPr lang="en-US"/>
            <a:t>“I need my opioids to function.”</a:t>
          </a:r>
        </a:p>
      </dgm:t>
    </dgm:pt>
    <dgm:pt modelId="{20CC32CB-B2DA-4F67-B306-F8E1FFF47FD5}" type="parTrans" cxnId="{0A487D72-2943-41A6-A7FE-84772C30FAEB}">
      <dgm:prSet/>
      <dgm:spPr/>
      <dgm:t>
        <a:bodyPr/>
        <a:lstStyle/>
        <a:p>
          <a:endParaRPr lang="en-US"/>
        </a:p>
      </dgm:t>
    </dgm:pt>
    <dgm:pt modelId="{864271B0-C30B-4EEE-9BD7-6A2D8A16D098}" type="sibTrans" cxnId="{0A487D72-2943-41A6-A7FE-84772C30FAEB}">
      <dgm:prSet/>
      <dgm:spPr/>
      <dgm:t>
        <a:bodyPr/>
        <a:lstStyle/>
        <a:p>
          <a:endParaRPr lang="en-US"/>
        </a:p>
      </dgm:t>
    </dgm:pt>
    <dgm:pt modelId="{DD7C9CC3-3792-46EB-8BEE-DEB3F19CF650}">
      <dgm:prSet/>
      <dgm:spPr/>
      <dgm:t>
        <a:bodyPr/>
        <a:lstStyle/>
        <a:p>
          <a:r>
            <a:rPr lang="en-US"/>
            <a:t>“You’re not going to do anything for my pain after this is done.”</a:t>
          </a:r>
        </a:p>
      </dgm:t>
    </dgm:pt>
    <dgm:pt modelId="{6A533B87-F747-4931-A428-1977A1911AA1}" type="parTrans" cxnId="{C1C1609C-80BF-4DD4-8903-F09543941D19}">
      <dgm:prSet/>
      <dgm:spPr/>
      <dgm:t>
        <a:bodyPr/>
        <a:lstStyle/>
        <a:p>
          <a:endParaRPr lang="en-US"/>
        </a:p>
      </dgm:t>
    </dgm:pt>
    <dgm:pt modelId="{6CD2D9C1-F3D5-4D49-AFBE-433E016F29B0}" type="sibTrans" cxnId="{C1C1609C-80BF-4DD4-8903-F09543941D19}">
      <dgm:prSet/>
      <dgm:spPr/>
      <dgm:t>
        <a:bodyPr/>
        <a:lstStyle/>
        <a:p>
          <a:endParaRPr lang="en-US"/>
        </a:p>
      </dgm:t>
    </dgm:pt>
    <dgm:pt modelId="{1A1B6A7E-CD3B-4F07-B24D-FB92D37A28DF}">
      <dgm:prSet/>
      <dgm:spPr/>
      <dgm:t>
        <a:bodyPr/>
        <a:lstStyle/>
        <a:p>
          <a:r>
            <a:rPr lang="en-US"/>
            <a:t>“You’re just doing this because of addicts and/or the government.”</a:t>
          </a:r>
        </a:p>
      </dgm:t>
    </dgm:pt>
    <dgm:pt modelId="{633B8A17-319C-4D0F-A23B-2448787225E1}" type="parTrans" cxnId="{1610EF30-F992-4AA3-97AB-E7FC22578DD0}">
      <dgm:prSet/>
      <dgm:spPr/>
      <dgm:t>
        <a:bodyPr/>
        <a:lstStyle/>
        <a:p>
          <a:endParaRPr lang="en-US"/>
        </a:p>
      </dgm:t>
    </dgm:pt>
    <dgm:pt modelId="{3DC887F6-485D-449D-85D0-DE0662E130EA}" type="sibTrans" cxnId="{1610EF30-F992-4AA3-97AB-E7FC22578DD0}">
      <dgm:prSet/>
      <dgm:spPr/>
      <dgm:t>
        <a:bodyPr/>
        <a:lstStyle/>
        <a:p>
          <a:endParaRPr lang="en-US"/>
        </a:p>
      </dgm:t>
    </dgm:pt>
    <dgm:pt modelId="{CE629891-95E3-4EDD-9848-F50DE4F24A4D}" type="pres">
      <dgm:prSet presAssocID="{5B85B471-A4B3-476D-AD43-43EBA3274F14}" presName="linear" presStyleCnt="0">
        <dgm:presLayoutVars>
          <dgm:animLvl val="lvl"/>
          <dgm:resizeHandles val="exact"/>
        </dgm:presLayoutVars>
      </dgm:prSet>
      <dgm:spPr/>
      <dgm:t>
        <a:bodyPr/>
        <a:lstStyle/>
        <a:p>
          <a:endParaRPr lang="en-US"/>
        </a:p>
      </dgm:t>
    </dgm:pt>
    <dgm:pt modelId="{DE90FB4B-B3BA-4E52-BD53-0E948618CFEA}" type="pres">
      <dgm:prSet presAssocID="{3EFADBA7-4D06-464F-B4D9-25860B1472D0}" presName="parentText" presStyleLbl="node1" presStyleIdx="0" presStyleCnt="6">
        <dgm:presLayoutVars>
          <dgm:chMax val="0"/>
          <dgm:bulletEnabled val="1"/>
        </dgm:presLayoutVars>
      </dgm:prSet>
      <dgm:spPr/>
      <dgm:t>
        <a:bodyPr/>
        <a:lstStyle/>
        <a:p>
          <a:endParaRPr lang="en-US"/>
        </a:p>
      </dgm:t>
    </dgm:pt>
    <dgm:pt modelId="{9C8A8B5E-9509-429E-8500-66526485B7EA}" type="pres">
      <dgm:prSet presAssocID="{77321E28-25A8-42CD-B6DC-0130C2E9FBA2}" presName="spacer" presStyleCnt="0"/>
      <dgm:spPr/>
    </dgm:pt>
    <dgm:pt modelId="{1298F755-4E08-42F3-9307-9DC560F1D780}" type="pres">
      <dgm:prSet presAssocID="{3199D0EB-CFCD-4A3D-B1EB-3D5F4DE84583}" presName="parentText" presStyleLbl="node1" presStyleIdx="1" presStyleCnt="6">
        <dgm:presLayoutVars>
          <dgm:chMax val="0"/>
          <dgm:bulletEnabled val="1"/>
        </dgm:presLayoutVars>
      </dgm:prSet>
      <dgm:spPr/>
      <dgm:t>
        <a:bodyPr/>
        <a:lstStyle/>
        <a:p>
          <a:endParaRPr lang="en-US"/>
        </a:p>
      </dgm:t>
    </dgm:pt>
    <dgm:pt modelId="{DB7A256C-D423-4E67-80D3-3CE0B248B810}" type="pres">
      <dgm:prSet presAssocID="{6A786693-BA16-4BAD-9CFC-ADE2ED92D39F}" presName="spacer" presStyleCnt="0"/>
      <dgm:spPr/>
    </dgm:pt>
    <dgm:pt modelId="{CAA2AE3F-0DB6-4972-9D16-7747C1969865}" type="pres">
      <dgm:prSet presAssocID="{7ED81315-479E-4477-9559-F0B57A1BD170}" presName="parentText" presStyleLbl="node1" presStyleIdx="2" presStyleCnt="6">
        <dgm:presLayoutVars>
          <dgm:chMax val="0"/>
          <dgm:bulletEnabled val="1"/>
        </dgm:presLayoutVars>
      </dgm:prSet>
      <dgm:spPr/>
      <dgm:t>
        <a:bodyPr/>
        <a:lstStyle/>
        <a:p>
          <a:endParaRPr lang="en-US"/>
        </a:p>
      </dgm:t>
    </dgm:pt>
    <dgm:pt modelId="{F81F11B1-021A-4C80-B0C6-5FD366401DD2}" type="pres">
      <dgm:prSet presAssocID="{A8FE4A0B-FE74-4DDC-B636-1FB6EC259313}" presName="spacer" presStyleCnt="0"/>
      <dgm:spPr/>
    </dgm:pt>
    <dgm:pt modelId="{0E98D266-7572-43C0-93AA-D2E93F8F329A}" type="pres">
      <dgm:prSet presAssocID="{959057F7-240A-46EE-8D2F-7F4BD5386AAE}" presName="parentText" presStyleLbl="node1" presStyleIdx="3" presStyleCnt="6">
        <dgm:presLayoutVars>
          <dgm:chMax val="0"/>
          <dgm:bulletEnabled val="1"/>
        </dgm:presLayoutVars>
      </dgm:prSet>
      <dgm:spPr/>
      <dgm:t>
        <a:bodyPr/>
        <a:lstStyle/>
        <a:p>
          <a:endParaRPr lang="en-US"/>
        </a:p>
      </dgm:t>
    </dgm:pt>
    <dgm:pt modelId="{32677BE1-E56B-4C51-A1B9-86025F2611E9}" type="pres">
      <dgm:prSet presAssocID="{864271B0-C30B-4EEE-9BD7-6A2D8A16D098}" presName="spacer" presStyleCnt="0"/>
      <dgm:spPr/>
    </dgm:pt>
    <dgm:pt modelId="{A2F6EB9A-4853-499D-9CAB-A77A0512B890}" type="pres">
      <dgm:prSet presAssocID="{DD7C9CC3-3792-46EB-8BEE-DEB3F19CF650}" presName="parentText" presStyleLbl="node1" presStyleIdx="4" presStyleCnt="6">
        <dgm:presLayoutVars>
          <dgm:chMax val="0"/>
          <dgm:bulletEnabled val="1"/>
        </dgm:presLayoutVars>
      </dgm:prSet>
      <dgm:spPr/>
      <dgm:t>
        <a:bodyPr/>
        <a:lstStyle/>
        <a:p>
          <a:endParaRPr lang="en-US"/>
        </a:p>
      </dgm:t>
    </dgm:pt>
    <dgm:pt modelId="{B17E7A85-FFF4-42AE-A8CE-0593068527C0}" type="pres">
      <dgm:prSet presAssocID="{6CD2D9C1-F3D5-4D49-AFBE-433E016F29B0}" presName="spacer" presStyleCnt="0"/>
      <dgm:spPr/>
    </dgm:pt>
    <dgm:pt modelId="{5630366C-5168-4D2D-B48E-1D60C8CE7741}" type="pres">
      <dgm:prSet presAssocID="{1A1B6A7E-CD3B-4F07-B24D-FB92D37A28DF}" presName="parentText" presStyleLbl="node1" presStyleIdx="5" presStyleCnt="6">
        <dgm:presLayoutVars>
          <dgm:chMax val="0"/>
          <dgm:bulletEnabled val="1"/>
        </dgm:presLayoutVars>
      </dgm:prSet>
      <dgm:spPr/>
      <dgm:t>
        <a:bodyPr/>
        <a:lstStyle/>
        <a:p>
          <a:endParaRPr lang="en-US"/>
        </a:p>
      </dgm:t>
    </dgm:pt>
  </dgm:ptLst>
  <dgm:cxnLst>
    <dgm:cxn modelId="{EBD4313B-F8B5-463E-B12C-B103716C0F28}" type="presOf" srcId="{3199D0EB-CFCD-4A3D-B1EB-3D5F4DE84583}" destId="{1298F755-4E08-42F3-9307-9DC560F1D780}" srcOrd="0" destOrd="0" presId="urn:microsoft.com/office/officeart/2005/8/layout/vList2"/>
    <dgm:cxn modelId="{5234A305-527A-4384-A3B9-D66EFC524F43}" srcId="{5B85B471-A4B3-476D-AD43-43EBA3274F14}" destId="{3199D0EB-CFCD-4A3D-B1EB-3D5F4DE84583}" srcOrd="1" destOrd="0" parTransId="{36D25DB0-7481-4162-95F6-09242A4D081F}" sibTransId="{6A786693-BA16-4BAD-9CFC-ADE2ED92D39F}"/>
    <dgm:cxn modelId="{C1C1609C-80BF-4DD4-8903-F09543941D19}" srcId="{5B85B471-A4B3-476D-AD43-43EBA3274F14}" destId="{DD7C9CC3-3792-46EB-8BEE-DEB3F19CF650}" srcOrd="4" destOrd="0" parTransId="{6A533B87-F747-4931-A428-1977A1911AA1}" sibTransId="{6CD2D9C1-F3D5-4D49-AFBE-433E016F29B0}"/>
    <dgm:cxn modelId="{27BEB02B-4FB8-4095-BA13-26AB6835F64E}" type="presOf" srcId="{3EFADBA7-4D06-464F-B4D9-25860B1472D0}" destId="{DE90FB4B-B3BA-4E52-BD53-0E948618CFEA}" srcOrd="0" destOrd="0" presId="urn:microsoft.com/office/officeart/2005/8/layout/vList2"/>
    <dgm:cxn modelId="{FC46467E-D0B8-4666-91C6-793945CEFB1E}" type="presOf" srcId="{959057F7-240A-46EE-8D2F-7F4BD5386AAE}" destId="{0E98D266-7572-43C0-93AA-D2E93F8F329A}" srcOrd="0" destOrd="0" presId="urn:microsoft.com/office/officeart/2005/8/layout/vList2"/>
    <dgm:cxn modelId="{4645B943-4BD1-44AD-8E26-7F269A7F7D41}" type="presOf" srcId="{7ED81315-479E-4477-9559-F0B57A1BD170}" destId="{CAA2AE3F-0DB6-4972-9D16-7747C1969865}" srcOrd="0" destOrd="0" presId="urn:microsoft.com/office/officeart/2005/8/layout/vList2"/>
    <dgm:cxn modelId="{2A477D67-0B4B-4F5A-BD29-DD5FC9C7A655}" type="presOf" srcId="{1A1B6A7E-CD3B-4F07-B24D-FB92D37A28DF}" destId="{5630366C-5168-4D2D-B48E-1D60C8CE7741}" srcOrd="0" destOrd="0" presId="urn:microsoft.com/office/officeart/2005/8/layout/vList2"/>
    <dgm:cxn modelId="{1610EF30-F992-4AA3-97AB-E7FC22578DD0}" srcId="{5B85B471-A4B3-476D-AD43-43EBA3274F14}" destId="{1A1B6A7E-CD3B-4F07-B24D-FB92D37A28DF}" srcOrd="5" destOrd="0" parTransId="{633B8A17-319C-4D0F-A23B-2448787225E1}" sibTransId="{3DC887F6-485D-449D-85D0-DE0662E130EA}"/>
    <dgm:cxn modelId="{379571D9-95F4-4E62-A004-2B4C2EE174D4}" srcId="{5B85B471-A4B3-476D-AD43-43EBA3274F14}" destId="{3EFADBA7-4D06-464F-B4D9-25860B1472D0}" srcOrd="0" destOrd="0" parTransId="{25A821B3-0C9B-45A6-80B3-06C0D2FA5A6D}" sibTransId="{77321E28-25A8-42CD-B6DC-0130C2E9FBA2}"/>
    <dgm:cxn modelId="{9829CF17-1D4D-48DF-871B-2025C86DF2F8}" type="presOf" srcId="{5B85B471-A4B3-476D-AD43-43EBA3274F14}" destId="{CE629891-95E3-4EDD-9848-F50DE4F24A4D}" srcOrd="0" destOrd="0" presId="urn:microsoft.com/office/officeart/2005/8/layout/vList2"/>
    <dgm:cxn modelId="{6C3A7544-B07C-40BE-86E3-81E12F01471C}" srcId="{5B85B471-A4B3-476D-AD43-43EBA3274F14}" destId="{7ED81315-479E-4477-9559-F0B57A1BD170}" srcOrd="2" destOrd="0" parTransId="{F71D242E-EB1F-4111-94BB-6A51F95CAB5C}" sibTransId="{A8FE4A0B-FE74-4DDC-B636-1FB6EC259313}"/>
    <dgm:cxn modelId="{20AE6256-258B-4C7F-9A75-A2E8303C3968}" type="presOf" srcId="{DD7C9CC3-3792-46EB-8BEE-DEB3F19CF650}" destId="{A2F6EB9A-4853-499D-9CAB-A77A0512B890}" srcOrd="0" destOrd="0" presId="urn:microsoft.com/office/officeart/2005/8/layout/vList2"/>
    <dgm:cxn modelId="{0A487D72-2943-41A6-A7FE-84772C30FAEB}" srcId="{5B85B471-A4B3-476D-AD43-43EBA3274F14}" destId="{959057F7-240A-46EE-8D2F-7F4BD5386AAE}" srcOrd="3" destOrd="0" parTransId="{20CC32CB-B2DA-4F67-B306-F8E1FFF47FD5}" sibTransId="{864271B0-C30B-4EEE-9BD7-6A2D8A16D098}"/>
    <dgm:cxn modelId="{17D096B6-E128-4F41-8A32-EA2392665EED}" type="presParOf" srcId="{CE629891-95E3-4EDD-9848-F50DE4F24A4D}" destId="{DE90FB4B-B3BA-4E52-BD53-0E948618CFEA}" srcOrd="0" destOrd="0" presId="urn:microsoft.com/office/officeart/2005/8/layout/vList2"/>
    <dgm:cxn modelId="{D4DF9D4E-4C9B-4706-9B03-8E87ED9E1DDB}" type="presParOf" srcId="{CE629891-95E3-4EDD-9848-F50DE4F24A4D}" destId="{9C8A8B5E-9509-429E-8500-66526485B7EA}" srcOrd="1" destOrd="0" presId="urn:microsoft.com/office/officeart/2005/8/layout/vList2"/>
    <dgm:cxn modelId="{7A92924D-D8B1-49A1-8908-9CD2699E7F9F}" type="presParOf" srcId="{CE629891-95E3-4EDD-9848-F50DE4F24A4D}" destId="{1298F755-4E08-42F3-9307-9DC560F1D780}" srcOrd="2" destOrd="0" presId="urn:microsoft.com/office/officeart/2005/8/layout/vList2"/>
    <dgm:cxn modelId="{8BF0F116-B2A1-4CC6-8306-C45A76A22417}" type="presParOf" srcId="{CE629891-95E3-4EDD-9848-F50DE4F24A4D}" destId="{DB7A256C-D423-4E67-80D3-3CE0B248B810}" srcOrd="3" destOrd="0" presId="urn:microsoft.com/office/officeart/2005/8/layout/vList2"/>
    <dgm:cxn modelId="{F9A845DA-D93E-47AD-8270-C7D5534A251E}" type="presParOf" srcId="{CE629891-95E3-4EDD-9848-F50DE4F24A4D}" destId="{CAA2AE3F-0DB6-4972-9D16-7747C1969865}" srcOrd="4" destOrd="0" presId="urn:microsoft.com/office/officeart/2005/8/layout/vList2"/>
    <dgm:cxn modelId="{A60CE5B2-4963-4A41-B94D-B96522B7DD87}" type="presParOf" srcId="{CE629891-95E3-4EDD-9848-F50DE4F24A4D}" destId="{F81F11B1-021A-4C80-B0C6-5FD366401DD2}" srcOrd="5" destOrd="0" presId="urn:microsoft.com/office/officeart/2005/8/layout/vList2"/>
    <dgm:cxn modelId="{129F2596-BBDC-4A61-9C44-38D35F381491}" type="presParOf" srcId="{CE629891-95E3-4EDD-9848-F50DE4F24A4D}" destId="{0E98D266-7572-43C0-93AA-D2E93F8F329A}" srcOrd="6" destOrd="0" presId="urn:microsoft.com/office/officeart/2005/8/layout/vList2"/>
    <dgm:cxn modelId="{AAA823E8-FADC-4FA2-90B0-CFBF84001526}" type="presParOf" srcId="{CE629891-95E3-4EDD-9848-F50DE4F24A4D}" destId="{32677BE1-E56B-4C51-A1B9-86025F2611E9}" srcOrd="7" destOrd="0" presId="urn:microsoft.com/office/officeart/2005/8/layout/vList2"/>
    <dgm:cxn modelId="{88293BB8-D131-4EAB-A14D-A0590766C63C}" type="presParOf" srcId="{CE629891-95E3-4EDD-9848-F50DE4F24A4D}" destId="{A2F6EB9A-4853-499D-9CAB-A77A0512B890}" srcOrd="8" destOrd="0" presId="urn:microsoft.com/office/officeart/2005/8/layout/vList2"/>
    <dgm:cxn modelId="{6BEBE73B-8D08-4E7E-9038-7034127D2998}" type="presParOf" srcId="{CE629891-95E3-4EDD-9848-F50DE4F24A4D}" destId="{B17E7A85-FFF4-42AE-A8CE-0593068527C0}" srcOrd="9" destOrd="0" presId="urn:microsoft.com/office/officeart/2005/8/layout/vList2"/>
    <dgm:cxn modelId="{18E19691-BA89-442E-B9EC-A8F6A0D18B38}" type="presParOf" srcId="{CE629891-95E3-4EDD-9848-F50DE4F24A4D}" destId="{5630366C-5168-4D2D-B48E-1D60C8CE7741}"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1528253-3C2A-4F43-9BFC-CEE4403A94FD}"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633D844-12F3-4FC5-A581-27B9D89546CE}">
      <dgm:prSet/>
      <dgm:spPr/>
      <dgm:t>
        <a:bodyPr/>
        <a:lstStyle/>
        <a:p>
          <a:r>
            <a:rPr lang="en-US"/>
            <a:t>“Pain is like a fire and a smoke detector system.  Opioids take the battery out of your smoke detector so it can’t go off.  A landlord wouldn’t like you removing your smoke detectors, and your brain doesn’t like you removing your pain receptors.” </a:t>
          </a:r>
        </a:p>
      </dgm:t>
    </dgm:pt>
    <dgm:pt modelId="{E522A5C4-3834-4CB9-A30C-B8AEA174F425}" type="parTrans" cxnId="{8C4580B5-E297-4FA3-993A-80B1BA09AA1A}">
      <dgm:prSet/>
      <dgm:spPr/>
      <dgm:t>
        <a:bodyPr/>
        <a:lstStyle/>
        <a:p>
          <a:endParaRPr lang="en-US"/>
        </a:p>
      </dgm:t>
    </dgm:pt>
    <dgm:pt modelId="{44E922B5-1309-4BC1-9306-C492392D7E8A}" type="sibTrans" cxnId="{8C4580B5-E297-4FA3-993A-80B1BA09AA1A}">
      <dgm:prSet/>
      <dgm:spPr/>
      <dgm:t>
        <a:bodyPr/>
        <a:lstStyle/>
        <a:p>
          <a:endParaRPr lang="en-US"/>
        </a:p>
      </dgm:t>
    </dgm:pt>
    <dgm:pt modelId="{CDB8C80B-373E-4BC1-AE77-DB6941DA51BA}">
      <dgm:prSet/>
      <dgm:spPr/>
      <dgm:t>
        <a:bodyPr/>
        <a:lstStyle/>
        <a:p>
          <a:r>
            <a:rPr lang="en-US"/>
            <a:t>“Unfortunately, the medical community thought for years that we should treat pain very aggressively.  It is nothing the patients did wrong.  But now we know better, and we must fix it.”</a:t>
          </a:r>
        </a:p>
      </dgm:t>
    </dgm:pt>
    <dgm:pt modelId="{93EA983F-4812-4DBC-9C1A-F1A572AAB054}" type="parTrans" cxnId="{AE936D94-A934-4611-A601-8674DE93AA98}">
      <dgm:prSet/>
      <dgm:spPr/>
      <dgm:t>
        <a:bodyPr/>
        <a:lstStyle/>
        <a:p>
          <a:endParaRPr lang="en-US"/>
        </a:p>
      </dgm:t>
    </dgm:pt>
    <dgm:pt modelId="{237070AC-2A77-4A7B-9D7A-F608FF084A9B}" type="sibTrans" cxnId="{AE936D94-A934-4611-A601-8674DE93AA98}">
      <dgm:prSet/>
      <dgm:spPr/>
      <dgm:t>
        <a:bodyPr/>
        <a:lstStyle/>
        <a:p>
          <a:endParaRPr lang="en-US"/>
        </a:p>
      </dgm:t>
    </dgm:pt>
    <dgm:pt modelId="{40031C5C-634C-4343-8E45-612A31C25856}">
      <dgm:prSet/>
      <dgm:spPr/>
      <dgm:t>
        <a:bodyPr/>
        <a:lstStyle/>
        <a:p>
          <a:r>
            <a:rPr lang="en-US"/>
            <a:t>“My first priority is always your safety; my second priority is your happiness.”</a:t>
          </a:r>
        </a:p>
      </dgm:t>
    </dgm:pt>
    <dgm:pt modelId="{FDFC6650-F906-4BF3-B404-4E4CA5603143}" type="parTrans" cxnId="{F58FEBFF-7212-4659-B206-909C507CF1DB}">
      <dgm:prSet/>
      <dgm:spPr/>
      <dgm:t>
        <a:bodyPr/>
        <a:lstStyle/>
        <a:p>
          <a:endParaRPr lang="en-US"/>
        </a:p>
      </dgm:t>
    </dgm:pt>
    <dgm:pt modelId="{35051AC8-EE0E-4664-BDB6-91BA161C789D}" type="sibTrans" cxnId="{F58FEBFF-7212-4659-B206-909C507CF1DB}">
      <dgm:prSet/>
      <dgm:spPr/>
      <dgm:t>
        <a:bodyPr/>
        <a:lstStyle/>
        <a:p>
          <a:endParaRPr lang="en-US"/>
        </a:p>
      </dgm:t>
    </dgm:pt>
    <dgm:pt modelId="{9E8CC0DC-EC7B-4123-B4C3-EF2216D3ABB4}" type="pres">
      <dgm:prSet presAssocID="{51528253-3C2A-4F43-9BFC-CEE4403A94FD}" presName="vert0" presStyleCnt="0">
        <dgm:presLayoutVars>
          <dgm:dir/>
          <dgm:animOne val="branch"/>
          <dgm:animLvl val="lvl"/>
        </dgm:presLayoutVars>
      </dgm:prSet>
      <dgm:spPr/>
      <dgm:t>
        <a:bodyPr/>
        <a:lstStyle/>
        <a:p>
          <a:endParaRPr lang="en-US"/>
        </a:p>
      </dgm:t>
    </dgm:pt>
    <dgm:pt modelId="{8C4A3B0E-E65E-4532-81D4-7A8BDEE3F487}" type="pres">
      <dgm:prSet presAssocID="{A633D844-12F3-4FC5-A581-27B9D89546CE}" presName="thickLine" presStyleLbl="alignNode1" presStyleIdx="0" presStyleCnt="3"/>
      <dgm:spPr/>
    </dgm:pt>
    <dgm:pt modelId="{34EBCBCC-8DB8-4A3D-A7A2-03D144848BB7}" type="pres">
      <dgm:prSet presAssocID="{A633D844-12F3-4FC5-A581-27B9D89546CE}" presName="horz1" presStyleCnt="0"/>
      <dgm:spPr/>
    </dgm:pt>
    <dgm:pt modelId="{B6DE1415-1975-408E-AB5B-69B3B11FED7B}" type="pres">
      <dgm:prSet presAssocID="{A633D844-12F3-4FC5-A581-27B9D89546CE}" presName="tx1" presStyleLbl="revTx" presStyleIdx="0" presStyleCnt="3"/>
      <dgm:spPr/>
      <dgm:t>
        <a:bodyPr/>
        <a:lstStyle/>
        <a:p>
          <a:endParaRPr lang="en-US"/>
        </a:p>
      </dgm:t>
    </dgm:pt>
    <dgm:pt modelId="{B9B9D200-FCB6-4026-BBFA-8E97A996B133}" type="pres">
      <dgm:prSet presAssocID="{A633D844-12F3-4FC5-A581-27B9D89546CE}" presName="vert1" presStyleCnt="0"/>
      <dgm:spPr/>
    </dgm:pt>
    <dgm:pt modelId="{42BF5D32-4C23-4B12-AF1E-D2D729BBD14B}" type="pres">
      <dgm:prSet presAssocID="{CDB8C80B-373E-4BC1-AE77-DB6941DA51BA}" presName="thickLine" presStyleLbl="alignNode1" presStyleIdx="1" presStyleCnt="3"/>
      <dgm:spPr/>
    </dgm:pt>
    <dgm:pt modelId="{66F91DB4-ACBF-4857-BD47-97F0ECAAF988}" type="pres">
      <dgm:prSet presAssocID="{CDB8C80B-373E-4BC1-AE77-DB6941DA51BA}" presName="horz1" presStyleCnt="0"/>
      <dgm:spPr/>
    </dgm:pt>
    <dgm:pt modelId="{CD8E78DE-BBCD-427A-82F2-1F16A7050C71}" type="pres">
      <dgm:prSet presAssocID="{CDB8C80B-373E-4BC1-AE77-DB6941DA51BA}" presName="tx1" presStyleLbl="revTx" presStyleIdx="1" presStyleCnt="3"/>
      <dgm:spPr/>
      <dgm:t>
        <a:bodyPr/>
        <a:lstStyle/>
        <a:p>
          <a:endParaRPr lang="en-US"/>
        </a:p>
      </dgm:t>
    </dgm:pt>
    <dgm:pt modelId="{A7E28D80-86F3-4EC1-8695-1C438872E793}" type="pres">
      <dgm:prSet presAssocID="{CDB8C80B-373E-4BC1-AE77-DB6941DA51BA}" presName="vert1" presStyleCnt="0"/>
      <dgm:spPr/>
    </dgm:pt>
    <dgm:pt modelId="{FDF35757-8CAE-46FF-BF75-4FE4B171F382}" type="pres">
      <dgm:prSet presAssocID="{40031C5C-634C-4343-8E45-612A31C25856}" presName="thickLine" presStyleLbl="alignNode1" presStyleIdx="2" presStyleCnt="3"/>
      <dgm:spPr/>
    </dgm:pt>
    <dgm:pt modelId="{836EA4F4-771F-43AB-A408-1B2811561568}" type="pres">
      <dgm:prSet presAssocID="{40031C5C-634C-4343-8E45-612A31C25856}" presName="horz1" presStyleCnt="0"/>
      <dgm:spPr/>
    </dgm:pt>
    <dgm:pt modelId="{5B2BAE60-2393-4BDF-B3B6-CD1AF3ADC02C}" type="pres">
      <dgm:prSet presAssocID="{40031C5C-634C-4343-8E45-612A31C25856}" presName="tx1" presStyleLbl="revTx" presStyleIdx="2" presStyleCnt="3"/>
      <dgm:spPr/>
      <dgm:t>
        <a:bodyPr/>
        <a:lstStyle/>
        <a:p>
          <a:endParaRPr lang="en-US"/>
        </a:p>
      </dgm:t>
    </dgm:pt>
    <dgm:pt modelId="{6BA15368-88F4-4B39-A19D-3093FF4C8BED}" type="pres">
      <dgm:prSet presAssocID="{40031C5C-634C-4343-8E45-612A31C25856}" presName="vert1" presStyleCnt="0"/>
      <dgm:spPr/>
    </dgm:pt>
  </dgm:ptLst>
  <dgm:cxnLst>
    <dgm:cxn modelId="{3FC9729C-F471-47C0-A66B-7F72CE93D9D3}" type="presOf" srcId="{51528253-3C2A-4F43-9BFC-CEE4403A94FD}" destId="{9E8CC0DC-EC7B-4123-B4C3-EF2216D3ABB4}" srcOrd="0" destOrd="0" presId="urn:microsoft.com/office/officeart/2008/layout/LinedList"/>
    <dgm:cxn modelId="{7CF2E464-8AE7-43D2-B8C1-473C4FD7138B}" type="presOf" srcId="{A633D844-12F3-4FC5-A581-27B9D89546CE}" destId="{B6DE1415-1975-408E-AB5B-69B3B11FED7B}" srcOrd="0" destOrd="0" presId="urn:microsoft.com/office/officeart/2008/layout/LinedList"/>
    <dgm:cxn modelId="{8C4580B5-E297-4FA3-993A-80B1BA09AA1A}" srcId="{51528253-3C2A-4F43-9BFC-CEE4403A94FD}" destId="{A633D844-12F3-4FC5-A581-27B9D89546CE}" srcOrd="0" destOrd="0" parTransId="{E522A5C4-3834-4CB9-A30C-B8AEA174F425}" sibTransId="{44E922B5-1309-4BC1-9306-C492392D7E8A}"/>
    <dgm:cxn modelId="{F58FEBFF-7212-4659-B206-909C507CF1DB}" srcId="{51528253-3C2A-4F43-9BFC-CEE4403A94FD}" destId="{40031C5C-634C-4343-8E45-612A31C25856}" srcOrd="2" destOrd="0" parTransId="{FDFC6650-F906-4BF3-B404-4E4CA5603143}" sibTransId="{35051AC8-EE0E-4664-BDB6-91BA161C789D}"/>
    <dgm:cxn modelId="{AE936D94-A934-4611-A601-8674DE93AA98}" srcId="{51528253-3C2A-4F43-9BFC-CEE4403A94FD}" destId="{CDB8C80B-373E-4BC1-AE77-DB6941DA51BA}" srcOrd="1" destOrd="0" parTransId="{93EA983F-4812-4DBC-9C1A-F1A572AAB054}" sibTransId="{237070AC-2A77-4A7B-9D7A-F608FF084A9B}"/>
    <dgm:cxn modelId="{372EF30A-9215-4306-BB07-611CEFD89CC8}" type="presOf" srcId="{40031C5C-634C-4343-8E45-612A31C25856}" destId="{5B2BAE60-2393-4BDF-B3B6-CD1AF3ADC02C}" srcOrd="0" destOrd="0" presId="urn:microsoft.com/office/officeart/2008/layout/LinedList"/>
    <dgm:cxn modelId="{498AC2CF-C4CF-4443-9915-01277E22C636}" type="presOf" srcId="{CDB8C80B-373E-4BC1-AE77-DB6941DA51BA}" destId="{CD8E78DE-BBCD-427A-82F2-1F16A7050C71}" srcOrd="0" destOrd="0" presId="urn:microsoft.com/office/officeart/2008/layout/LinedList"/>
    <dgm:cxn modelId="{C0354C0A-461B-4EEE-A324-081E116E7A14}" type="presParOf" srcId="{9E8CC0DC-EC7B-4123-B4C3-EF2216D3ABB4}" destId="{8C4A3B0E-E65E-4532-81D4-7A8BDEE3F487}" srcOrd="0" destOrd="0" presId="urn:microsoft.com/office/officeart/2008/layout/LinedList"/>
    <dgm:cxn modelId="{2C104712-FE3C-40F5-B74F-91F165DF3E73}" type="presParOf" srcId="{9E8CC0DC-EC7B-4123-B4C3-EF2216D3ABB4}" destId="{34EBCBCC-8DB8-4A3D-A7A2-03D144848BB7}" srcOrd="1" destOrd="0" presId="urn:microsoft.com/office/officeart/2008/layout/LinedList"/>
    <dgm:cxn modelId="{F11025D4-0DA0-4D52-9D69-68A6A56C2F65}" type="presParOf" srcId="{34EBCBCC-8DB8-4A3D-A7A2-03D144848BB7}" destId="{B6DE1415-1975-408E-AB5B-69B3B11FED7B}" srcOrd="0" destOrd="0" presId="urn:microsoft.com/office/officeart/2008/layout/LinedList"/>
    <dgm:cxn modelId="{19FBD7E0-2C0B-45F9-ADEE-5D6B6BD504C1}" type="presParOf" srcId="{34EBCBCC-8DB8-4A3D-A7A2-03D144848BB7}" destId="{B9B9D200-FCB6-4026-BBFA-8E97A996B133}" srcOrd="1" destOrd="0" presId="urn:microsoft.com/office/officeart/2008/layout/LinedList"/>
    <dgm:cxn modelId="{A3AC93DC-985F-437C-893F-1EBB2E9DA380}" type="presParOf" srcId="{9E8CC0DC-EC7B-4123-B4C3-EF2216D3ABB4}" destId="{42BF5D32-4C23-4B12-AF1E-D2D729BBD14B}" srcOrd="2" destOrd="0" presId="urn:microsoft.com/office/officeart/2008/layout/LinedList"/>
    <dgm:cxn modelId="{876BC7D9-1F62-4B87-B8EA-4ADF6C8FDE24}" type="presParOf" srcId="{9E8CC0DC-EC7B-4123-B4C3-EF2216D3ABB4}" destId="{66F91DB4-ACBF-4857-BD47-97F0ECAAF988}" srcOrd="3" destOrd="0" presId="urn:microsoft.com/office/officeart/2008/layout/LinedList"/>
    <dgm:cxn modelId="{302FC44C-65F3-4240-9C19-C949A33F12AF}" type="presParOf" srcId="{66F91DB4-ACBF-4857-BD47-97F0ECAAF988}" destId="{CD8E78DE-BBCD-427A-82F2-1F16A7050C71}" srcOrd="0" destOrd="0" presId="urn:microsoft.com/office/officeart/2008/layout/LinedList"/>
    <dgm:cxn modelId="{B0571921-D7BA-4276-B29A-AAA0E1D0AAC5}" type="presParOf" srcId="{66F91DB4-ACBF-4857-BD47-97F0ECAAF988}" destId="{A7E28D80-86F3-4EC1-8695-1C438872E793}" srcOrd="1" destOrd="0" presId="urn:microsoft.com/office/officeart/2008/layout/LinedList"/>
    <dgm:cxn modelId="{284BBE18-720C-4C6A-8384-DA74B454C4BD}" type="presParOf" srcId="{9E8CC0DC-EC7B-4123-B4C3-EF2216D3ABB4}" destId="{FDF35757-8CAE-46FF-BF75-4FE4B171F382}" srcOrd="4" destOrd="0" presId="urn:microsoft.com/office/officeart/2008/layout/LinedList"/>
    <dgm:cxn modelId="{CDDCE140-82FB-4649-9209-C0EC14BDD150}" type="presParOf" srcId="{9E8CC0DC-EC7B-4123-B4C3-EF2216D3ABB4}" destId="{836EA4F4-771F-43AB-A408-1B2811561568}" srcOrd="5" destOrd="0" presId="urn:microsoft.com/office/officeart/2008/layout/LinedList"/>
    <dgm:cxn modelId="{3DBE5C90-FFC2-4EF7-B566-BB703343B2A5}" type="presParOf" srcId="{836EA4F4-771F-43AB-A408-1B2811561568}" destId="{5B2BAE60-2393-4BDF-B3B6-CD1AF3ADC02C}" srcOrd="0" destOrd="0" presId="urn:microsoft.com/office/officeart/2008/layout/LinedList"/>
    <dgm:cxn modelId="{B0BD3F35-C214-4563-BF1E-FFDF79EAE5B5}" type="presParOf" srcId="{836EA4F4-771F-43AB-A408-1B2811561568}" destId="{6BA15368-88F4-4B39-A19D-3093FF4C8BE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65C0374-7C4E-41B7-8C79-4EAD21C40CF9}"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0A194B18-8CBF-4130-8226-8CC1A5109E8F}">
      <dgm:prSet/>
      <dgm:spPr/>
      <dgm:t>
        <a:bodyPr/>
        <a:lstStyle/>
        <a:p>
          <a:r>
            <a:rPr lang="en-US"/>
            <a:t>Patient taking MS Contin 60mg twice daily, and oxycodone 5mg four times daily for breakthrough coverage around the clock.</a:t>
          </a:r>
        </a:p>
      </dgm:t>
    </dgm:pt>
    <dgm:pt modelId="{434AC365-70A4-4FD8-A3C4-08BB872F61C8}" type="parTrans" cxnId="{650C2E30-D2CE-4354-AEA5-6334530AC236}">
      <dgm:prSet/>
      <dgm:spPr/>
      <dgm:t>
        <a:bodyPr/>
        <a:lstStyle/>
        <a:p>
          <a:endParaRPr lang="en-US"/>
        </a:p>
      </dgm:t>
    </dgm:pt>
    <dgm:pt modelId="{36C2B4BA-7FCF-446A-970E-ADE213E02E75}" type="sibTrans" cxnId="{650C2E30-D2CE-4354-AEA5-6334530AC236}">
      <dgm:prSet/>
      <dgm:spPr/>
      <dgm:t>
        <a:bodyPr/>
        <a:lstStyle/>
        <a:p>
          <a:endParaRPr lang="en-US"/>
        </a:p>
      </dgm:t>
    </dgm:pt>
    <dgm:pt modelId="{6CECBD45-7444-4708-ACC4-6A386026B720}">
      <dgm:prSet/>
      <dgm:spPr/>
      <dgm:t>
        <a:bodyPr/>
        <a:lstStyle/>
        <a:p>
          <a:r>
            <a:rPr lang="en-US" dirty="0"/>
            <a:t>Month 1: Morphine Sulfate ER 45mg AM + 60mg PM; Oxycodone 5mg QID (135MME)</a:t>
          </a:r>
        </a:p>
      </dgm:t>
    </dgm:pt>
    <dgm:pt modelId="{9BFF74B0-E863-422B-9BA0-9559CA0175D4}" type="parTrans" cxnId="{071B7619-1F0E-443A-98A9-FF6285FA5666}">
      <dgm:prSet/>
      <dgm:spPr/>
      <dgm:t>
        <a:bodyPr/>
        <a:lstStyle/>
        <a:p>
          <a:endParaRPr lang="en-US"/>
        </a:p>
      </dgm:t>
    </dgm:pt>
    <dgm:pt modelId="{64096AAA-196A-4D18-9ECC-F70E335CA9D7}" type="sibTrans" cxnId="{071B7619-1F0E-443A-98A9-FF6285FA5666}">
      <dgm:prSet/>
      <dgm:spPr/>
      <dgm:t>
        <a:bodyPr/>
        <a:lstStyle/>
        <a:p>
          <a:endParaRPr lang="en-US"/>
        </a:p>
      </dgm:t>
    </dgm:pt>
    <dgm:pt modelId="{800F7A5D-486F-492C-B9B5-3E49A21ABA35}">
      <dgm:prSet/>
      <dgm:spPr/>
      <dgm:t>
        <a:bodyPr/>
        <a:lstStyle/>
        <a:p>
          <a:r>
            <a:rPr lang="en-US"/>
            <a:t>Month 2: Morphine Sulfate ER 45mg AM + 45mg PM; Oxycodone 5mg QID (120MME)</a:t>
          </a:r>
        </a:p>
      </dgm:t>
    </dgm:pt>
    <dgm:pt modelId="{53AA79BE-AFB6-4FC9-AC3B-BFB407B4FEBB}" type="parTrans" cxnId="{8E5AD455-1F41-46FD-B91E-782B45343CBE}">
      <dgm:prSet/>
      <dgm:spPr/>
      <dgm:t>
        <a:bodyPr/>
        <a:lstStyle/>
        <a:p>
          <a:endParaRPr lang="en-US"/>
        </a:p>
      </dgm:t>
    </dgm:pt>
    <dgm:pt modelId="{82FC7395-C699-49E3-98F6-D771EE8ABD6C}" type="sibTrans" cxnId="{8E5AD455-1F41-46FD-B91E-782B45343CBE}">
      <dgm:prSet/>
      <dgm:spPr/>
      <dgm:t>
        <a:bodyPr/>
        <a:lstStyle/>
        <a:p>
          <a:endParaRPr lang="en-US"/>
        </a:p>
      </dgm:t>
    </dgm:pt>
    <dgm:pt modelId="{C832797A-13D3-46C3-B899-E2C37924F5FE}">
      <dgm:prSet/>
      <dgm:spPr/>
      <dgm:t>
        <a:bodyPr/>
        <a:lstStyle/>
        <a:p>
          <a:r>
            <a:rPr lang="en-US"/>
            <a:t>Month 3: Morphine Sulfate ER 30mg AM + 45mg PM; Oxycodone 5mg QID (105MME)</a:t>
          </a:r>
        </a:p>
      </dgm:t>
    </dgm:pt>
    <dgm:pt modelId="{888924A3-A02D-4A46-AC0E-009B5F91F1BD}" type="parTrans" cxnId="{DBDA35AA-6566-40E7-A2C9-2D98A4E74C4D}">
      <dgm:prSet/>
      <dgm:spPr/>
      <dgm:t>
        <a:bodyPr/>
        <a:lstStyle/>
        <a:p>
          <a:endParaRPr lang="en-US"/>
        </a:p>
      </dgm:t>
    </dgm:pt>
    <dgm:pt modelId="{6A6DB507-74E1-4823-8630-26DAB6D7E3A1}" type="sibTrans" cxnId="{DBDA35AA-6566-40E7-A2C9-2D98A4E74C4D}">
      <dgm:prSet/>
      <dgm:spPr/>
      <dgm:t>
        <a:bodyPr/>
        <a:lstStyle/>
        <a:p>
          <a:endParaRPr lang="en-US"/>
        </a:p>
      </dgm:t>
    </dgm:pt>
    <dgm:pt modelId="{4E9A65E2-69B5-41F0-B76D-7DFD3E62ABA2}">
      <dgm:prSet/>
      <dgm:spPr/>
      <dgm:t>
        <a:bodyPr/>
        <a:lstStyle/>
        <a:p>
          <a:r>
            <a:rPr lang="en-US"/>
            <a:t>Month 4: Morphine Sulfate ER 30mg AM + 30mg PM; Oxycodone 5mg QID (90MME)</a:t>
          </a:r>
        </a:p>
      </dgm:t>
    </dgm:pt>
    <dgm:pt modelId="{07EFE4DC-DB5D-4512-991C-FE780FE6475D}" type="parTrans" cxnId="{80A5C368-FE72-42E6-A9B1-9F9B925791B2}">
      <dgm:prSet/>
      <dgm:spPr/>
      <dgm:t>
        <a:bodyPr/>
        <a:lstStyle/>
        <a:p>
          <a:endParaRPr lang="en-US"/>
        </a:p>
      </dgm:t>
    </dgm:pt>
    <dgm:pt modelId="{A45FB4FF-D016-4737-BA4E-634E444ABC74}" type="sibTrans" cxnId="{80A5C368-FE72-42E6-A9B1-9F9B925791B2}">
      <dgm:prSet/>
      <dgm:spPr/>
      <dgm:t>
        <a:bodyPr/>
        <a:lstStyle/>
        <a:p>
          <a:endParaRPr lang="en-US"/>
        </a:p>
      </dgm:t>
    </dgm:pt>
    <dgm:pt modelId="{D96BB881-9DB4-4D69-ABB1-9036155931DC}">
      <dgm:prSet/>
      <dgm:spPr/>
      <dgm:t>
        <a:bodyPr/>
        <a:lstStyle/>
        <a:p>
          <a:r>
            <a:rPr lang="en-US"/>
            <a:t>Month 5: Morphine Sulfate ER 15mg AM + 30mg PM; Oxycodone 5mg QID (75MME)</a:t>
          </a:r>
        </a:p>
      </dgm:t>
    </dgm:pt>
    <dgm:pt modelId="{826939F4-B9B5-46E6-8808-CD4F99AABCF7}" type="parTrans" cxnId="{4BD4E144-FEF1-4A59-8531-8CB61F08E64F}">
      <dgm:prSet/>
      <dgm:spPr/>
      <dgm:t>
        <a:bodyPr/>
        <a:lstStyle/>
        <a:p>
          <a:endParaRPr lang="en-US"/>
        </a:p>
      </dgm:t>
    </dgm:pt>
    <dgm:pt modelId="{DCEB5577-0232-4AB3-A08E-5E7CAC5493E0}" type="sibTrans" cxnId="{4BD4E144-FEF1-4A59-8531-8CB61F08E64F}">
      <dgm:prSet/>
      <dgm:spPr/>
      <dgm:t>
        <a:bodyPr/>
        <a:lstStyle/>
        <a:p>
          <a:endParaRPr lang="en-US"/>
        </a:p>
      </dgm:t>
    </dgm:pt>
    <dgm:pt modelId="{D573F46A-C538-450C-A03E-FC912B95CD51}">
      <dgm:prSet/>
      <dgm:spPr/>
      <dgm:t>
        <a:bodyPr/>
        <a:lstStyle/>
        <a:p>
          <a:r>
            <a:rPr lang="en-US"/>
            <a:t>Month 6: Morphine Sulfate ER 15mg AM + 15mg PM; Oxycodone 5mg 5x daily (67.5MME)</a:t>
          </a:r>
        </a:p>
      </dgm:t>
    </dgm:pt>
    <dgm:pt modelId="{253968B8-D452-4CD5-B5FB-0148848B6035}" type="parTrans" cxnId="{D10358DA-A023-4265-B631-0F6EE067830D}">
      <dgm:prSet/>
      <dgm:spPr/>
      <dgm:t>
        <a:bodyPr/>
        <a:lstStyle/>
        <a:p>
          <a:endParaRPr lang="en-US"/>
        </a:p>
      </dgm:t>
    </dgm:pt>
    <dgm:pt modelId="{6D3940E2-8890-4700-A36F-5A261D3EECB2}" type="sibTrans" cxnId="{D10358DA-A023-4265-B631-0F6EE067830D}">
      <dgm:prSet/>
      <dgm:spPr/>
      <dgm:t>
        <a:bodyPr/>
        <a:lstStyle/>
        <a:p>
          <a:endParaRPr lang="en-US"/>
        </a:p>
      </dgm:t>
    </dgm:pt>
    <dgm:pt modelId="{D6E5D497-EA20-40B6-A5C3-E4B8A9A9307E}">
      <dgm:prSet/>
      <dgm:spPr/>
      <dgm:t>
        <a:bodyPr/>
        <a:lstStyle/>
        <a:p>
          <a:r>
            <a:rPr lang="en-US"/>
            <a:t>Month 7: Morphine Sulfate ER 15mg PM (no AM dose); Oxycodone 5mg 6x daily (60MME)</a:t>
          </a:r>
        </a:p>
      </dgm:t>
    </dgm:pt>
    <dgm:pt modelId="{71E47D4C-6522-4A9D-B4CE-37E6F312AB21}" type="parTrans" cxnId="{B219B5A3-B138-407F-B551-051C5BD78A7F}">
      <dgm:prSet/>
      <dgm:spPr/>
      <dgm:t>
        <a:bodyPr/>
        <a:lstStyle/>
        <a:p>
          <a:endParaRPr lang="en-US"/>
        </a:p>
      </dgm:t>
    </dgm:pt>
    <dgm:pt modelId="{256DABE6-EF78-4202-A394-2CBD0FB8C3EC}" type="sibTrans" cxnId="{B219B5A3-B138-407F-B551-051C5BD78A7F}">
      <dgm:prSet/>
      <dgm:spPr/>
      <dgm:t>
        <a:bodyPr/>
        <a:lstStyle/>
        <a:p>
          <a:endParaRPr lang="en-US"/>
        </a:p>
      </dgm:t>
    </dgm:pt>
    <dgm:pt modelId="{E62514AA-7B26-464D-8A79-2B147A4416A3}">
      <dgm:prSet/>
      <dgm:spPr/>
      <dgm:t>
        <a:bodyPr/>
        <a:lstStyle/>
        <a:p>
          <a:r>
            <a:rPr lang="en-US"/>
            <a:t>Month 8: Stop Morphine Sulfate ER ; continue Oxycodone 5mg 7x daily (52.5MME)</a:t>
          </a:r>
        </a:p>
      </dgm:t>
    </dgm:pt>
    <dgm:pt modelId="{29BED47F-8964-4F65-8EE6-EE4D0CD631D8}" type="parTrans" cxnId="{30674209-232E-4F09-B906-D5FE69F594CE}">
      <dgm:prSet/>
      <dgm:spPr/>
      <dgm:t>
        <a:bodyPr/>
        <a:lstStyle/>
        <a:p>
          <a:endParaRPr lang="en-US"/>
        </a:p>
      </dgm:t>
    </dgm:pt>
    <dgm:pt modelId="{E20CCD52-3774-4C38-BCDE-5D6577EB4E19}" type="sibTrans" cxnId="{30674209-232E-4F09-B906-D5FE69F594CE}">
      <dgm:prSet/>
      <dgm:spPr/>
      <dgm:t>
        <a:bodyPr/>
        <a:lstStyle/>
        <a:p>
          <a:endParaRPr lang="en-US"/>
        </a:p>
      </dgm:t>
    </dgm:pt>
    <dgm:pt modelId="{0FE8B0A2-9095-489B-86A5-B5AC6745882F}">
      <dgm:prSet/>
      <dgm:spPr/>
      <dgm:t>
        <a:bodyPr/>
        <a:lstStyle/>
        <a:p>
          <a:r>
            <a:rPr lang="en-US"/>
            <a:t>Month 9: Oxycodone 5mg 6x daily (45MME)</a:t>
          </a:r>
        </a:p>
      </dgm:t>
    </dgm:pt>
    <dgm:pt modelId="{32E3EF72-20E5-4769-92C5-7C7EE6C4E01E}" type="parTrans" cxnId="{F16DD2F7-19FC-4EFB-B177-E71FDBFA3F7E}">
      <dgm:prSet/>
      <dgm:spPr/>
      <dgm:t>
        <a:bodyPr/>
        <a:lstStyle/>
        <a:p>
          <a:endParaRPr lang="en-US"/>
        </a:p>
      </dgm:t>
    </dgm:pt>
    <dgm:pt modelId="{4A3EFA68-9E9B-49F9-A6CC-9434C15FA296}" type="sibTrans" cxnId="{F16DD2F7-19FC-4EFB-B177-E71FDBFA3F7E}">
      <dgm:prSet/>
      <dgm:spPr/>
      <dgm:t>
        <a:bodyPr/>
        <a:lstStyle/>
        <a:p>
          <a:endParaRPr lang="en-US"/>
        </a:p>
      </dgm:t>
    </dgm:pt>
    <dgm:pt modelId="{0355599D-5C2D-46CA-8B51-48470D5B2110}">
      <dgm:prSet/>
      <dgm:spPr/>
      <dgm:t>
        <a:bodyPr/>
        <a:lstStyle/>
        <a:p>
          <a:r>
            <a:rPr lang="en-US"/>
            <a:t>Month 10: Oxycodone 5mg 5x daily (37.5MME)</a:t>
          </a:r>
        </a:p>
      </dgm:t>
    </dgm:pt>
    <dgm:pt modelId="{F247931E-8BBF-44A7-8C0F-5C6935C00DC6}" type="parTrans" cxnId="{CBEBA230-A670-4CAF-B363-8CA102549633}">
      <dgm:prSet/>
      <dgm:spPr/>
      <dgm:t>
        <a:bodyPr/>
        <a:lstStyle/>
        <a:p>
          <a:endParaRPr lang="en-US"/>
        </a:p>
      </dgm:t>
    </dgm:pt>
    <dgm:pt modelId="{DA9C8D2F-B5A1-4D7D-931E-AA5C82D62A4C}" type="sibTrans" cxnId="{CBEBA230-A670-4CAF-B363-8CA102549633}">
      <dgm:prSet/>
      <dgm:spPr/>
      <dgm:t>
        <a:bodyPr/>
        <a:lstStyle/>
        <a:p>
          <a:endParaRPr lang="en-US"/>
        </a:p>
      </dgm:t>
    </dgm:pt>
    <dgm:pt modelId="{9E32CA9C-0C53-4037-9709-DBDE8AC04A69}">
      <dgm:prSet/>
      <dgm:spPr/>
      <dgm:t>
        <a:bodyPr/>
        <a:lstStyle/>
        <a:p>
          <a:r>
            <a:rPr lang="en-US"/>
            <a:t>Month 11: Oxycodone 5mg 4x daily (30MME)</a:t>
          </a:r>
        </a:p>
      </dgm:t>
    </dgm:pt>
    <dgm:pt modelId="{3980F036-AEB9-4C96-AEFA-96DB51D1D6FB}" type="parTrans" cxnId="{C5A15586-C1D2-45C4-8E10-A6F4E7D1D07B}">
      <dgm:prSet/>
      <dgm:spPr/>
      <dgm:t>
        <a:bodyPr/>
        <a:lstStyle/>
        <a:p>
          <a:endParaRPr lang="en-US"/>
        </a:p>
      </dgm:t>
    </dgm:pt>
    <dgm:pt modelId="{C8ABB951-C8F5-4233-9D9C-0E4AB379AE60}" type="sibTrans" cxnId="{C5A15586-C1D2-45C4-8E10-A6F4E7D1D07B}">
      <dgm:prSet/>
      <dgm:spPr/>
      <dgm:t>
        <a:bodyPr/>
        <a:lstStyle/>
        <a:p>
          <a:endParaRPr lang="en-US"/>
        </a:p>
      </dgm:t>
    </dgm:pt>
    <dgm:pt modelId="{88792D9F-F5C3-4DB1-801F-92A1C6523CF7}">
      <dgm:prSet/>
      <dgm:spPr/>
      <dgm:t>
        <a:bodyPr/>
        <a:lstStyle/>
        <a:p>
          <a:r>
            <a:rPr lang="en-US"/>
            <a:t>Month 12: Oxycodone 5mg 3x daily (22.5MME)</a:t>
          </a:r>
        </a:p>
      </dgm:t>
    </dgm:pt>
    <dgm:pt modelId="{9AD2A6ED-8535-4F46-96B8-8A3CAB02EF4F}" type="parTrans" cxnId="{EF026670-8822-4821-B172-6AB16BCF6C22}">
      <dgm:prSet/>
      <dgm:spPr/>
      <dgm:t>
        <a:bodyPr/>
        <a:lstStyle/>
        <a:p>
          <a:endParaRPr lang="en-US"/>
        </a:p>
      </dgm:t>
    </dgm:pt>
    <dgm:pt modelId="{47D71F75-5694-4140-B9C9-1D78CCC9C11E}" type="sibTrans" cxnId="{EF026670-8822-4821-B172-6AB16BCF6C22}">
      <dgm:prSet/>
      <dgm:spPr/>
      <dgm:t>
        <a:bodyPr/>
        <a:lstStyle/>
        <a:p>
          <a:endParaRPr lang="en-US"/>
        </a:p>
      </dgm:t>
    </dgm:pt>
    <dgm:pt modelId="{D063C318-79F0-468A-AAC1-9092CE4AE2C9}">
      <dgm:prSet/>
      <dgm:spPr/>
      <dgm:t>
        <a:bodyPr/>
        <a:lstStyle/>
        <a:p>
          <a:r>
            <a:rPr lang="en-US"/>
            <a:t>Month 13: Oxycodone 5mg 2x daily (15MME)</a:t>
          </a:r>
        </a:p>
      </dgm:t>
    </dgm:pt>
    <dgm:pt modelId="{45E21535-79C9-4CAC-A030-F0CB6680346A}" type="parTrans" cxnId="{DFF2A633-A424-4339-8079-18F10273C8EA}">
      <dgm:prSet/>
      <dgm:spPr/>
      <dgm:t>
        <a:bodyPr/>
        <a:lstStyle/>
        <a:p>
          <a:endParaRPr lang="en-US"/>
        </a:p>
      </dgm:t>
    </dgm:pt>
    <dgm:pt modelId="{60CB26D2-BFBD-41B0-AD9C-2B500113B421}" type="sibTrans" cxnId="{DFF2A633-A424-4339-8079-18F10273C8EA}">
      <dgm:prSet/>
      <dgm:spPr/>
      <dgm:t>
        <a:bodyPr/>
        <a:lstStyle/>
        <a:p>
          <a:endParaRPr lang="en-US"/>
        </a:p>
      </dgm:t>
    </dgm:pt>
    <dgm:pt modelId="{2737EE33-9807-455E-B715-443C1BEF1FE8}">
      <dgm:prSet/>
      <dgm:spPr/>
      <dgm:t>
        <a:bodyPr/>
        <a:lstStyle/>
        <a:p>
          <a:r>
            <a:rPr lang="en-US"/>
            <a:t>Month 14: Oxycodone 5mg 1x daily (7.5MME)</a:t>
          </a:r>
        </a:p>
      </dgm:t>
    </dgm:pt>
    <dgm:pt modelId="{EFB167A0-6AD3-4213-B157-B3E74A1B006A}" type="parTrans" cxnId="{28B42FCE-933C-451C-92C4-7F4CDAC37FA8}">
      <dgm:prSet/>
      <dgm:spPr/>
      <dgm:t>
        <a:bodyPr/>
        <a:lstStyle/>
        <a:p>
          <a:endParaRPr lang="en-US"/>
        </a:p>
      </dgm:t>
    </dgm:pt>
    <dgm:pt modelId="{AEF11AF6-5A26-43E4-B3D8-34949DD1880F}" type="sibTrans" cxnId="{28B42FCE-933C-451C-92C4-7F4CDAC37FA8}">
      <dgm:prSet/>
      <dgm:spPr/>
      <dgm:t>
        <a:bodyPr/>
        <a:lstStyle/>
        <a:p>
          <a:endParaRPr lang="en-US"/>
        </a:p>
      </dgm:t>
    </dgm:pt>
    <dgm:pt modelId="{EF01A07E-2314-4244-B20B-88FBF7FCAEA9}">
      <dgm:prSet/>
      <dgm:spPr/>
      <dgm:t>
        <a:bodyPr/>
        <a:lstStyle/>
        <a:p>
          <a:r>
            <a:rPr lang="en-US"/>
            <a:t>Stop</a:t>
          </a:r>
        </a:p>
      </dgm:t>
    </dgm:pt>
    <dgm:pt modelId="{CC861F72-B597-4FA7-9FB7-1AF3024A893F}" type="parTrans" cxnId="{8D36AF71-E872-4A0B-97D6-8055231E76B6}">
      <dgm:prSet/>
      <dgm:spPr/>
      <dgm:t>
        <a:bodyPr/>
        <a:lstStyle/>
        <a:p>
          <a:endParaRPr lang="en-US"/>
        </a:p>
      </dgm:t>
    </dgm:pt>
    <dgm:pt modelId="{7792F0B3-EAEB-4485-8C63-9EFDBE112AF7}" type="sibTrans" cxnId="{8D36AF71-E872-4A0B-97D6-8055231E76B6}">
      <dgm:prSet/>
      <dgm:spPr/>
      <dgm:t>
        <a:bodyPr/>
        <a:lstStyle/>
        <a:p>
          <a:endParaRPr lang="en-US"/>
        </a:p>
      </dgm:t>
    </dgm:pt>
    <dgm:pt modelId="{63C0CBE6-7F12-46EC-94AA-AE8A442633E8}" type="pres">
      <dgm:prSet presAssocID="{665C0374-7C4E-41B7-8C79-4EAD21C40CF9}" presName="vert0" presStyleCnt="0">
        <dgm:presLayoutVars>
          <dgm:dir/>
          <dgm:animOne val="branch"/>
          <dgm:animLvl val="lvl"/>
        </dgm:presLayoutVars>
      </dgm:prSet>
      <dgm:spPr/>
      <dgm:t>
        <a:bodyPr/>
        <a:lstStyle/>
        <a:p>
          <a:endParaRPr lang="en-US"/>
        </a:p>
      </dgm:t>
    </dgm:pt>
    <dgm:pt modelId="{409C2CF4-FDB8-4E53-AF63-D46B5DF26D93}" type="pres">
      <dgm:prSet presAssocID="{0A194B18-8CBF-4130-8226-8CC1A5109E8F}" presName="thickLine" presStyleLbl="alignNode1" presStyleIdx="0" presStyleCnt="16"/>
      <dgm:spPr/>
    </dgm:pt>
    <dgm:pt modelId="{342A0627-5B38-47DE-ADAE-291231A0A2F2}" type="pres">
      <dgm:prSet presAssocID="{0A194B18-8CBF-4130-8226-8CC1A5109E8F}" presName="horz1" presStyleCnt="0"/>
      <dgm:spPr/>
    </dgm:pt>
    <dgm:pt modelId="{17E205D5-9972-4DB7-B80B-24FE109A634D}" type="pres">
      <dgm:prSet presAssocID="{0A194B18-8CBF-4130-8226-8CC1A5109E8F}" presName="tx1" presStyleLbl="revTx" presStyleIdx="0" presStyleCnt="16"/>
      <dgm:spPr/>
      <dgm:t>
        <a:bodyPr/>
        <a:lstStyle/>
        <a:p>
          <a:endParaRPr lang="en-US"/>
        </a:p>
      </dgm:t>
    </dgm:pt>
    <dgm:pt modelId="{B9F6953E-E8A0-491D-86D8-D880897F39CF}" type="pres">
      <dgm:prSet presAssocID="{0A194B18-8CBF-4130-8226-8CC1A5109E8F}" presName="vert1" presStyleCnt="0"/>
      <dgm:spPr/>
    </dgm:pt>
    <dgm:pt modelId="{F1E4F304-888E-479C-AE09-E1B67EF067E1}" type="pres">
      <dgm:prSet presAssocID="{6CECBD45-7444-4708-ACC4-6A386026B720}" presName="thickLine" presStyleLbl="alignNode1" presStyleIdx="1" presStyleCnt="16"/>
      <dgm:spPr/>
    </dgm:pt>
    <dgm:pt modelId="{8A793850-CB4F-4E70-9DED-5AEA828F8D9D}" type="pres">
      <dgm:prSet presAssocID="{6CECBD45-7444-4708-ACC4-6A386026B720}" presName="horz1" presStyleCnt="0"/>
      <dgm:spPr/>
    </dgm:pt>
    <dgm:pt modelId="{16B616CB-1AEE-4A45-9727-4FA34F535C59}" type="pres">
      <dgm:prSet presAssocID="{6CECBD45-7444-4708-ACC4-6A386026B720}" presName="tx1" presStyleLbl="revTx" presStyleIdx="1" presStyleCnt="16"/>
      <dgm:spPr/>
      <dgm:t>
        <a:bodyPr/>
        <a:lstStyle/>
        <a:p>
          <a:endParaRPr lang="en-US"/>
        </a:p>
      </dgm:t>
    </dgm:pt>
    <dgm:pt modelId="{5FC1E847-E0CF-4F35-AFDF-30123E2DF714}" type="pres">
      <dgm:prSet presAssocID="{6CECBD45-7444-4708-ACC4-6A386026B720}" presName="vert1" presStyleCnt="0"/>
      <dgm:spPr/>
    </dgm:pt>
    <dgm:pt modelId="{AEFC7D6F-965C-44E7-86E0-3C88D903556F}" type="pres">
      <dgm:prSet presAssocID="{800F7A5D-486F-492C-B9B5-3E49A21ABA35}" presName="thickLine" presStyleLbl="alignNode1" presStyleIdx="2" presStyleCnt="16"/>
      <dgm:spPr/>
    </dgm:pt>
    <dgm:pt modelId="{AAAE6C08-6117-47D4-8A61-B135BD833F4D}" type="pres">
      <dgm:prSet presAssocID="{800F7A5D-486F-492C-B9B5-3E49A21ABA35}" presName="horz1" presStyleCnt="0"/>
      <dgm:spPr/>
    </dgm:pt>
    <dgm:pt modelId="{B6CDB7D2-1CEE-43EA-AD1D-556459FD01DD}" type="pres">
      <dgm:prSet presAssocID="{800F7A5D-486F-492C-B9B5-3E49A21ABA35}" presName="tx1" presStyleLbl="revTx" presStyleIdx="2" presStyleCnt="16"/>
      <dgm:spPr/>
      <dgm:t>
        <a:bodyPr/>
        <a:lstStyle/>
        <a:p>
          <a:endParaRPr lang="en-US"/>
        </a:p>
      </dgm:t>
    </dgm:pt>
    <dgm:pt modelId="{38B5CB33-0C1B-4A50-B792-A4DD1CBBED53}" type="pres">
      <dgm:prSet presAssocID="{800F7A5D-486F-492C-B9B5-3E49A21ABA35}" presName="vert1" presStyleCnt="0"/>
      <dgm:spPr/>
    </dgm:pt>
    <dgm:pt modelId="{5C5BB0FC-56BD-4FEC-BDC7-A6EE840990A1}" type="pres">
      <dgm:prSet presAssocID="{C832797A-13D3-46C3-B899-E2C37924F5FE}" presName="thickLine" presStyleLbl="alignNode1" presStyleIdx="3" presStyleCnt="16"/>
      <dgm:spPr/>
    </dgm:pt>
    <dgm:pt modelId="{393E9153-8552-4975-ACC1-09A30554B388}" type="pres">
      <dgm:prSet presAssocID="{C832797A-13D3-46C3-B899-E2C37924F5FE}" presName="horz1" presStyleCnt="0"/>
      <dgm:spPr/>
    </dgm:pt>
    <dgm:pt modelId="{14F5232C-2F5C-4554-8114-03EEA20D18B1}" type="pres">
      <dgm:prSet presAssocID="{C832797A-13D3-46C3-B899-E2C37924F5FE}" presName="tx1" presStyleLbl="revTx" presStyleIdx="3" presStyleCnt="16"/>
      <dgm:spPr/>
      <dgm:t>
        <a:bodyPr/>
        <a:lstStyle/>
        <a:p>
          <a:endParaRPr lang="en-US"/>
        </a:p>
      </dgm:t>
    </dgm:pt>
    <dgm:pt modelId="{F87D57BC-2F71-4F15-A94B-34473EBB305F}" type="pres">
      <dgm:prSet presAssocID="{C832797A-13D3-46C3-B899-E2C37924F5FE}" presName="vert1" presStyleCnt="0"/>
      <dgm:spPr/>
    </dgm:pt>
    <dgm:pt modelId="{F6E1F876-26A5-4A94-BAA1-8824361A66ED}" type="pres">
      <dgm:prSet presAssocID="{4E9A65E2-69B5-41F0-B76D-7DFD3E62ABA2}" presName="thickLine" presStyleLbl="alignNode1" presStyleIdx="4" presStyleCnt="16"/>
      <dgm:spPr/>
    </dgm:pt>
    <dgm:pt modelId="{4A9443C8-DDDE-4792-A461-73863384F645}" type="pres">
      <dgm:prSet presAssocID="{4E9A65E2-69B5-41F0-B76D-7DFD3E62ABA2}" presName="horz1" presStyleCnt="0"/>
      <dgm:spPr/>
    </dgm:pt>
    <dgm:pt modelId="{E3CD17AD-5F32-4B4B-AB23-326240429342}" type="pres">
      <dgm:prSet presAssocID="{4E9A65E2-69B5-41F0-B76D-7DFD3E62ABA2}" presName="tx1" presStyleLbl="revTx" presStyleIdx="4" presStyleCnt="16"/>
      <dgm:spPr/>
      <dgm:t>
        <a:bodyPr/>
        <a:lstStyle/>
        <a:p>
          <a:endParaRPr lang="en-US"/>
        </a:p>
      </dgm:t>
    </dgm:pt>
    <dgm:pt modelId="{768A9474-E9C3-445A-851D-81052F2CA691}" type="pres">
      <dgm:prSet presAssocID="{4E9A65E2-69B5-41F0-B76D-7DFD3E62ABA2}" presName="vert1" presStyleCnt="0"/>
      <dgm:spPr/>
    </dgm:pt>
    <dgm:pt modelId="{4D9708AC-0E14-4135-92F9-B114FF9E5184}" type="pres">
      <dgm:prSet presAssocID="{D96BB881-9DB4-4D69-ABB1-9036155931DC}" presName="thickLine" presStyleLbl="alignNode1" presStyleIdx="5" presStyleCnt="16"/>
      <dgm:spPr/>
    </dgm:pt>
    <dgm:pt modelId="{7EDAA832-B3C5-4E1B-B0F6-3DA8D3509672}" type="pres">
      <dgm:prSet presAssocID="{D96BB881-9DB4-4D69-ABB1-9036155931DC}" presName="horz1" presStyleCnt="0"/>
      <dgm:spPr/>
    </dgm:pt>
    <dgm:pt modelId="{CE95E9AE-7990-4B8C-AAA5-BE9206822BE5}" type="pres">
      <dgm:prSet presAssocID="{D96BB881-9DB4-4D69-ABB1-9036155931DC}" presName="tx1" presStyleLbl="revTx" presStyleIdx="5" presStyleCnt="16"/>
      <dgm:spPr/>
      <dgm:t>
        <a:bodyPr/>
        <a:lstStyle/>
        <a:p>
          <a:endParaRPr lang="en-US"/>
        </a:p>
      </dgm:t>
    </dgm:pt>
    <dgm:pt modelId="{383AC414-F3E8-44E9-BFA8-A223EE747738}" type="pres">
      <dgm:prSet presAssocID="{D96BB881-9DB4-4D69-ABB1-9036155931DC}" presName="vert1" presStyleCnt="0"/>
      <dgm:spPr/>
    </dgm:pt>
    <dgm:pt modelId="{3665C8D3-1C26-4A73-831C-560EB733319D}" type="pres">
      <dgm:prSet presAssocID="{D573F46A-C538-450C-A03E-FC912B95CD51}" presName="thickLine" presStyleLbl="alignNode1" presStyleIdx="6" presStyleCnt="16"/>
      <dgm:spPr/>
    </dgm:pt>
    <dgm:pt modelId="{A1F2C5E9-9034-425D-AC4F-87C2F99CB0A2}" type="pres">
      <dgm:prSet presAssocID="{D573F46A-C538-450C-A03E-FC912B95CD51}" presName="horz1" presStyleCnt="0"/>
      <dgm:spPr/>
    </dgm:pt>
    <dgm:pt modelId="{FDC0DD62-4C4B-4875-B17D-2FA14609395A}" type="pres">
      <dgm:prSet presAssocID="{D573F46A-C538-450C-A03E-FC912B95CD51}" presName="tx1" presStyleLbl="revTx" presStyleIdx="6" presStyleCnt="16"/>
      <dgm:spPr/>
      <dgm:t>
        <a:bodyPr/>
        <a:lstStyle/>
        <a:p>
          <a:endParaRPr lang="en-US"/>
        </a:p>
      </dgm:t>
    </dgm:pt>
    <dgm:pt modelId="{C657529F-DAAD-4684-B030-05ED26C881BB}" type="pres">
      <dgm:prSet presAssocID="{D573F46A-C538-450C-A03E-FC912B95CD51}" presName="vert1" presStyleCnt="0"/>
      <dgm:spPr/>
    </dgm:pt>
    <dgm:pt modelId="{D186F8C1-1170-4302-BB38-415E39E68E3A}" type="pres">
      <dgm:prSet presAssocID="{D6E5D497-EA20-40B6-A5C3-E4B8A9A9307E}" presName="thickLine" presStyleLbl="alignNode1" presStyleIdx="7" presStyleCnt="16"/>
      <dgm:spPr/>
    </dgm:pt>
    <dgm:pt modelId="{D518C627-F6A4-48B3-8749-67C70F0CAA39}" type="pres">
      <dgm:prSet presAssocID="{D6E5D497-EA20-40B6-A5C3-E4B8A9A9307E}" presName="horz1" presStyleCnt="0"/>
      <dgm:spPr/>
    </dgm:pt>
    <dgm:pt modelId="{CD8DDD67-74F9-4B97-A3F7-A479E5439A09}" type="pres">
      <dgm:prSet presAssocID="{D6E5D497-EA20-40B6-A5C3-E4B8A9A9307E}" presName="tx1" presStyleLbl="revTx" presStyleIdx="7" presStyleCnt="16"/>
      <dgm:spPr/>
      <dgm:t>
        <a:bodyPr/>
        <a:lstStyle/>
        <a:p>
          <a:endParaRPr lang="en-US"/>
        </a:p>
      </dgm:t>
    </dgm:pt>
    <dgm:pt modelId="{5030E4DD-40EF-458A-A1BD-4FD17D9D6E43}" type="pres">
      <dgm:prSet presAssocID="{D6E5D497-EA20-40B6-A5C3-E4B8A9A9307E}" presName="vert1" presStyleCnt="0"/>
      <dgm:spPr/>
    </dgm:pt>
    <dgm:pt modelId="{B6EA67FC-A7D2-457F-BE4F-BA522F4C370A}" type="pres">
      <dgm:prSet presAssocID="{E62514AA-7B26-464D-8A79-2B147A4416A3}" presName="thickLine" presStyleLbl="alignNode1" presStyleIdx="8" presStyleCnt="16"/>
      <dgm:spPr/>
    </dgm:pt>
    <dgm:pt modelId="{2B104DFA-DD2C-4DD7-B2D2-1B0A1471B841}" type="pres">
      <dgm:prSet presAssocID="{E62514AA-7B26-464D-8A79-2B147A4416A3}" presName="horz1" presStyleCnt="0"/>
      <dgm:spPr/>
    </dgm:pt>
    <dgm:pt modelId="{5B8B1FA0-ABC8-4157-8BF4-48CAE6FF0F07}" type="pres">
      <dgm:prSet presAssocID="{E62514AA-7B26-464D-8A79-2B147A4416A3}" presName="tx1" presStyleLbl="revTx" presStyleIdx="8" presStyleCnt="16"/>
      <dgm:spPr/>
      <dgm:t>
        <a:bodyPr/>
        <a:lstStyle/>
        <a:p>
          <a:endParaRPr lang="en-US"/>
        </a:p>
      </dgm:t>
    </dgm:pt>
    <dgm:pt modelId="{D9AF9E9D-AA56-4BD1-936B-1E1BD05496C0}" type="pres">
      <dgm:prSet presAssocID="{E62514AA-7B26-464D-8A79-2B147A4416A3}" presName="vert1" presStyleCnt="0"/>
      <dgm:spPr/>
    </dgm:pt>
    <dgm:pt modelId="{8FB52E48-AAAC-4364-96B9-E46BF9DC722A}" type="pres">
      <dgm:prSet presAssocID="{0FE8B0A2-9095-489B-86A5-B5AC6745882F}" presName="thickLine" presStyleLbl="alignNode1" presStyleIdx="9" presStyleCnt="16"/>
      <dgm:spPr/>
    </dgm:pt>
    <dgm:pt modelId="{1F75BEA7-A5E7-490B-B691-DCCFF1C221BD}" type="pres">
      <dgm:prSet presAssocID="{0FE8B0A2-9095-489B-86A5-B5AC6745882F}" presName="horz1" presStyleCnt="0"/>
      <dgm:spPr/>
    </dgm:pt>
    <dgm:pt modelId="{1F8118F0-15F5-4292-9AFD-96283FBDCC20}" type="pres">
      <dgm:prSet presAssocID="{0FE8B0A2-9095-489B-86A5-B5AC6745882F}" presName="tx1" presStyleLbl="revTx" presStyleIdx="9" presStyleCnt="16"/>
      <dgm:spPr/>
      <dgm:t>
        <a:bodyPr/>
        <a:lstStyle/>
        <a:p>
          <a:endParaRPr lang="en-US"/>
        </a:p>
      </dgm:t>
    </dgm:pt>
    <dgm:pt modelId="{1CBBE28B-BE31-44FF-BBCA-3F8FCE42D568}" type="pres">
      <dgm:prSet presAssocID="{0FE8B0A2-9095-489B-86A5-B5AC6745882F}" presName="vert1" presStyleCnt="0"/>
      <dgm:spPr/>
    </dgm:pt>
    <dgm:pt modelId="{51DC3C94-BC0D-4343-9183-B4C544BF8EEE}" type="pres">
      <dgm:prSet presAssocID="{0355599D-5C2D-46CA-8B51-48470D5B2110}" presName="thickLine" presStyleLbl="alignNode1" presStyleIdx="10" presStyleCnt="16"/>
      <dgm:spPr/>
    </dgm:pt>
    <dgm:pt modelId="{FC1BCDE0-8A4D-469B-99BC-51C5BF451693}" type="pres">
      <dgm:prSet presAssocID="{0355599D-5C2D-46CA-8B51-48470D5B2110}" presName="horz1" presStyleCnt="0"/>
      <dgm:spPr/>
    </dgm:pt>
    <dgm:pt modelId="{6B7DCC93-008B-4CCC-803D-228D31B6D997}" type="pres">
      <dgm:prSet presAssocID="{0355599D-5C2D-46CA-8B51-48470D5B2110}" presName="tx1" presStyleLbl="revTx" presStyleIdx="10" presStyleCnt="16"/>
      <dgm:spPr/>
      <dgm:t>
        <a:bodyPr/>
        <a:lstStyle/>
        <a:p>
          <a:endParaRPr lang="en-US"/>
        </a:p>
      </dgm:t>
    </dgm:pt>
    <dgm:pt modelId="{7E669B1F-6061-4023-9176-9E91C8962777}" type="pres">
      <dgm:prSet presAssocID="{0355599D-5C2D-46CA-8B51-48470D5B2110}" presName="vert1" presStyleCnt="0"/>
      <dgm:spPr/>
    </dgm:pt>
    <dgm:pt modelId="{7594267F-94DD-4ECA-BACC-80231CEB1B1C}" type="pres">
      <dgm:prSet presAssocID="{9E32CA9C-0C53-4037-9709-DBDE8AC04A69}" presName="thickLine" presStyleLbl="alignNode1" presStyleIdx="11" presStyleCnt="16"/>
      <dgm:spPr/>
    </dgm:pt>
    <dgm:pt modelId="{454702CC-67F4-4969-9720-AA3FC5701EAF}" type="pres">
      <dgm:prSet presAssocID="{9E32CA9C-0C53-4037-9709-DBDE8AC04A69}" presName="horz1" presStyleCnt="0"/>
      <dgm:spPr/>
    </dgm:pt>
    <dgm:pt modelId="{FA679BEE-CE63-4F32-B91B-FEC4FC4B9B60}" type="pres">
      <dgm:prSet presAssocID="{9E32CA9C-0C53-4037-9709-DBDE8AC04A69}" presName="tx1" presStyleLbl="revTx" presStyleIdx="11" presStyleCnt="16"/>
      <dgm:spPr/>
      <dgm:t>
        <a:bodyPr/>
        <a:lstStyle/>
        <a:p>
          <a:endParaRPr lang="en-US"/>
        </a:p>
      </dgm:t>
    </dgm:pt>
    <dgm:pt modelId="{8096CDA1-C857-4C18-A966-6FECD3C35B1D}" type="pres">
      <dgm:prSet presAssocID="{9E32CA9C-0C53-4037-9709-DBDE8AC04A69}" presName="vert1" presStyleCnt="0"/>
      <dgm:spPr/>
    </dgm:pt>
    <dgm:pt modelId="{1C9DF706-7F7C-411E-B41E-EB33E2A511BC}" type="pres">
      <dgm:prSet presAssocID="{88792D9F-F5C3-4DB1-801F-92A1C6523CF7}" presName="thickLine" presStyleLbl="alignNode1" presStyleIdx="12" presStyleCnt="16"/>
      <dgm:spPr/>
    </dgm:pt>
    <dgm:pt modelId="{DD53CAF9-8023-4D47-9F38-53621A5E756D}" type="pres">
      <dgm:prSet presAssocID="{88792D9F-F5C3-4DB1-801F-92A1C6523CF7}" presName="horz1" presStyleCnt="0"/>
      <dgm:spPr/>
    </dgm:pt>
    <dgm:pt modelId="{40CE9CF3-2DBB-4EDD-9BBA-D5DA4B99F40C}" type="pres">
      <dgm:prSet presAssocID="{88792D9F-F5C3-4DB1-801F-92A1C6523CF7}" presName="tx1" presStyleLbl="revTx" presStyleIdx="12" presStyleCnt="16"/>
      <dgm:spPr/>
      <dgm:t>
        <a:bodyPr/>
        <a:lstStyle/>
        <a:p>
          <a:endParaRPr lang="en-US"/>
        </a:p>
      </dgm:t>
    </dgm:pt>
    <dgm:pt modelId="{89DF981E-89F2-442D-8285-15B43A485252}" type="pres">
      <dgm:prSet presAssocID="{88792D9F-F5C3-4DB1-801F-92A1C6523CF7}" presName="vert1" presStyleCnt="0"/>
      <dgm:spPr/>
    </dgm:pt>
    <dgm:pt modelId="{12FB6B03-CEDD-413F-95EC-A11E5EBBE1E9}" type="pres">
      <dgm:prSet presAssocID="{D063C318-79F0-468A-AAC1-9092CE4AE2C9}" presName="thickLine" presStyleLbl="alignNode1" presStyleIdx="13" presStyleCnt="16"/>
      <dgm:spPr/>
    </dgm:pt>
    <dgm:pt modelId="{08614FCE-6C99-45AF-82E8-0E2175DE0489}" type="pres">
      <dgm:prSet presAssocID="{D063C318-79F0-468A-AAC1-9092CE4AE2C9}" presName="horz1" presStyleCnt="0"/>
      <dgm:spPr/>
    </dgm:pt>
    <dgm:pt modelId="{9229177A-E26B-4A65-A109-58C55126790B}" type="pres">
      <dgm:prSet presAssocID="{D063C318-79F0-468A-AAC1-9092CE4AE2C9}" presName="tx1" presStyleLbl="revTx" presStyleIdx="13" presStyleCnt="16"/>
      <dgm:spPr/>
      <dgm:t>
        <a:bodyPr/>
        <a:lstStyle/>
        <a:p>
          <a:endParaRPr lang="en-US"/>
        </a:p>
      </dgm:t>
    </dgm:pt>
    <dgm:pt modelId="{5FED8607-6D31-4356-BCF6-E85795872F5A}" type="pres">
      <dgm:prSet presAssocID="{D063C318-79F0-468A-AAC1-9092CE4AE2C9}" presName="vert1" presStyleCnt="0"/>
      <dgm:spPr/>
    </dgm:pt>
    <dgm:pt modelId="{58F2B231-E7C0-4898-B89E-53161CA7D3AB}" type="pres">
      <dgm:prSet presAssocID="{2737EE33-9807-455E-B715-443C1BEF1FE8}" presName="thickLine" presStyleLbl="alignNode1" presStyleIdx="14" presStyleCnt="16"/>
      <dgm:spPr/>
    </dgm:pt>
    <dgm:pt modelId="{386E17A0-E5E1-4654-ACDC-7752B387D316}" type="pres">
      <dgm:prSet presAssocID="{2737EE33-9807-455E-B715-443C1BEF1FE8}" presName="horz1" presStyleCnt="0"/>
      <dgm:spPr/>
    </dgm:pt>
    <dgm:pt modelId="{0FE6CA87-392E-430D-9C8F-D4E85E78CFB7}" type="pres">
      <dgm:prSet presAssocID="{2737EE33-9807-455E-B715-443C1BEF1FE8}" presName="tx1" presStyleLbl="revTx" presStyleIdx="14" presStyleCnt="16"/>
      <dgm:spPr/>
      <dgm:t>
        <a:bodyPr/>
        <a:lstStyle/>
        <a:p>
          <a:endParaRPr lang="en-US"/>
        </a:p>
      </dgm:t>
    </dgm:pt>
    <dgm:pt modelId="{FC6A5404-2FCB-4D84-9360-2E7B51141394}" type="pres">
      <dgm:prSet presAssocID="{2737EE33-9807-455E-B715-443C1BEF1FE8}" presName="vert1" presStyleCnt="0"/>
      <dgm:spPr/>
    </dgm:pt>
    <dgm:pt modelId="{44C7CB6A-7F7B-409E-B968-F15FB1F29965}" type="pres">
      <dgm:prSet presAssocID="{EF01A07E-2314-4244-B20B-88FBF7FCAEA9}" presName="thickLine" presStyleLbl="alignNode1" presStyleIdx="15" presStyleCnt="16"/>
      <dgm:spPr/>
    </dgm:pt>
    <dgm:pt modelId="{AA13AF3A-5563-481E-9F02-98A3C19CF491}" type="pres">
      <dgm:prSet presAssocID="{EF01A07E-2314-4244-B20B-88FBF7FCAEA9}" presName="horz1" presStyleCnt="0"/>
      <dgm:spPr/>
    </dgm:pt>
    <dgm:pt modelId="{9F13D149-8F48-4C70-83B9-67578AE76502}" type="pres">
      <dgm:prSet presAssocID="{EF01A07E-2314-4244-B20B-88FBF7FCAEA9}" presName="tx1" presStyleLbl="revTx" presStyleIdx="15" presStyleCnt="16"/>
      <dgm:spPr/>
      <dgm:t>
        <a:bodyPr/>
        <a:lstStyle/>
        <a:p>
          <a:endParaRPr lang="en-US"/>
        </a:p>
      </dgm:t>
    </dgm:pt>
    <dgm:pt modelId="{0C256941-EE80-4C7A-BF9E-46D7B4939D9A}" type="pres">
      <dgm:prSet presAssocID="{EF01A07E-2314-4244-B20B-88FBF7FCAEA9}" presName="vert1" presStyleCnt="0"/>
      <dgm:spPr/>
    </dgm:pt>
  </dgm:ptLst>
  <dgm:cxnLst>
    <dgm:cxn modelId="{3FF5546E-E86F-429A-A148-C8A83FAC5E68}" type="presOf" srcId="{D6E5D497-EA20-40B6-A5C3-E4B8A9A9307E}" destId="{CD8DDD67-74F9-4B97-A3F7-A479E5439A09}" srcOrd="0" destOrd="0" presId="urn:microsoft.com/office/officeart/2008/layout/LinedList"/>
    <dgm:cxn modelId="{4BD4E144-FEF1-4A59-8531-8CB61F08E64F}" srcId="{665C0374-7C4E-41B7-8C79-4EAD21C40CF9}" destId="{D96BB881-9DB4-4D69-ABB1-9036155931DC}" srcOrd="5" destOrd="0" parTransId="{826939F4-B9B5-46E6-8808-CD4F99AABCF7}" sibTransId="{DCEB5577-0232-4AB3-A08E-5E7CAC5493E0}"/>
    <dgm:cxn modelId="{093FC01C-6A8E-4774-8520-832FE3D9FEE3}" type="presOf" srcId="{9E32CA9C-0C53-4037-9709-DBDE8AC04A69}" destId="{FA679BEE-CE63-4F32-B91B-FEC4FC4B9B60}" srcOrd="0" destOrd="0" presId="urn:microsoft.com/office/officeart/2008/layout/LinedList"/>
    <dgm:cxn modelId="{28B42FCE-933C-451C-92C4-7F4CDAC37FA8}" srcId="{665C0374-7C4E-41B7-8C79-4EAD21C40CF9}" destId="{2737EE33-9807-455E-B715-443C1BEF1FE8}" srcOrd="14" destOrd="0" parTransId="{EFB167A0-6AD3-4213-B157-B3E74A1B006A}" sibTransId="{AEF11AF6-5A26-43E4-B3D8-34949DD1880F}"/>
    <dgm:cxn modelId="{30674209-232E-4F09-B906-D5FE69F594CE}" srcId="{665C0374-7C4E-41B7-8C79-4EAD21C40CF9}" destId="{E62514AA-7B26-464D-8A79-2B147A4416A3}" srcOrd="8" destOrd="0" parTransId="{29BED47F-8964-4F65-8EE6-EE4D0CD631D8}" sibTransId="{E20CCD52-3774-4C38-BCDE-5D6577EB4E19}"/>
    <dgm:cxn modelId="{EF026670-8822-4821-B172-6AB16BCF6C22}" srcId="{665C0374-7C4E-41B7-8C79-4EAD21C40CF9}" destId="{88792D9F-F5C3-4DB1-801F-92A1C6523CF7}" srcOrd="12" destOrd="0" parTransId="{9AD2A6ED-8535-4F46-96B8-8A3CAB02EF4F}" sibTransId="{47D71F75-5694-4140-B9C9-1D78CCC9C11E}"/>
    <dgm:cxn modelId="{422C9AF7-B8E7-4CAB-88E7-012D0CC7721C}" type="presOf" srcId="{D96BB881-9DB4-4D69-ABB1-9036155931DC}" destId="{CE95E9AE-7990-4B8C-AAA5-BE9206822BE5}" srcOrd="0" destOrd="0" presId="urn:microsoft.com/office/officeart/2008/layout/LinedList"/>
    <dgm:cxn modelId="{DE1C28B0-E44F-4DB9-B77D-BC420F4D2826}" type="presOf" srcId="{6CECBD45-7444-4708-ACC4-6A386026B720}" destId="{16B616CB-1AEE-4A45-9727-4FA34F535C59}" srcOrd="0" destOrd="0" presId="urn:microsoft.com/office/officeart/2008/layout/LinedList"/>
    <dgm:cxn modelId="{C5A15586-C1D2-45C4-8E10-A6F4E7D1D07B}" srcId="{665C0374-7C4E-41B7-8C79-4EAD21C40CF9}" destId="{9E32CA9C-0C53-4037-9709-DBDE8AC04A69}" srcOrd="11" destOrd="0" parTransId="{3980F036-AEB9-4C96-AEFA-96DB51D1D6FB}" sibTransId="{C8ABB951-C8F5-4233-9D9C-0E4AB379AE60}"/>
    <dgm:cxn modelId="{DFF2A633-A424-4339-8079-18F10273C8EA}" srcId="{665C0374-7C4E-41B7-8C79-4EAD21C40CF9}" destId="{D063C318-79F0-468A-AAC1-9092CE4AE2C9}" srcOrd="13" destOrd="0" parTransId="{45E21535-79C9-4CAC-A030-F0CB6680346A}" sibTransId="{60CB26D2-BFBD-41B0-AD9C-2B500113B421}"/>
    <dgm:cxn modelId="{44573717-4A24-443B-A411-8A245BC4EC9A}" type="presOf" srcId="{EF01A07E-2314-4244-B20B-88FBF7FCAEA9}" destId="{9F13D149-8F48-4C70-83B9-67578AE76502}" srcOrd="0" destOrd="0" presId="urn:microsoft.com/office/officeart/2008/layout/LinedList"/>
    <dgm:cxn modelId="{89772C40-49EB-478B-8DBA-A09AF5EC2899}" type="presOf" srcId="{4E9A65E2-69B5-41F0-B76D-7DFD3E62ABA2}" destId="{E3CD17AD-5F32-4B4B-AB23-326240429342}" srcOrd="0" destOrd="0" presId="urn:microsoft.com/office/officeart/2008/layout/LinedList"/>
    <dgm:cxn modelId="{02B8F97C-F2FC-41BE-AB31-FCAB4B065C7D}" type="presOf" srcId="{0FE8B0A2-9095-489B-86A5-B5AC6745882F}" destId="{1F8118F0-15F5-4292-9AFD-96283FBDCC20}" srcOrd="0" destOrd="0" presId="urn:microsoft.com/office/officeart/2008/layout/LinedList"/>
    <dgm:cxn modelId="{8D36AF71-E872-4A0B-97D6-8055231E76B6}" srcId="{665C0374-7C4E-41B7-8C79-4EAD21C40CF9}" destId="{EF01A07E-2314-4244-B20B-88FBF7FCAEA9}" srcOrd="15" destOrd="0" parTransId="{CC861F72-B597-4FA7-9FB7-1AF3024A893F}" sibTransId="{7792F0B3-EAEB-4485-8C63-9EFDBE112AF7}"/>
    <dgm:cxn modelId="{F16DD2F7-19FC-4EFB-B177-E71FDBFA3F7E}" srcId="{665C0374-7C4E-41B7-8C79-4EAD21C40CF9}" destId="{0FE8B0A2-9095-489B-86A5-B5AC6745882F}" srcOrd="9" destOrd="0" parTransId="{32E3EF72-20E5-4769-92C5-7C7EE6C4E01E}" sibTransId="{4A3EFA68-9E9B-49F9-A6CC-9434C15FA296}"/>
    <dgm:cxn modelId="{071B7619-1F0E-443A-98A9-FF6285FA5666}" srcId="{665C0374-7C4E-41B7-8C79-4EAD21C40CF9}" destId="{6CECBD45-7444-4708-ACC4-6A386026B720}" srcOrd="1" destOrd="0" parTransId="{9BFF74B0-E863-422B-9BA0-9559CA0175D4}" sibTransId="{64096AAA-196A-4D18-9ECC-F70E335CA9D7}"/>
    <dgm:cxn modelId="{D10358DA-A023-4265-B631-0F6EE067830D}" srcId="{665C0374-7C4E-41B7-8C79-4EAD21C40CF9}" destId="{D573F46A-C538-450C-A03E-FC912B95CD51}" srcOrd="6" destOrd="0" parTransId="{253968B8-D452-4CD5-B5FB-0148848B6035}" sibTransId="{6D3940E2-8890-4700-A36F-5A261D3EECB2}"/>
    <dgm:cxn modelId="{AAEF88B9-EF01-4B23-9A00-2FD1A002D7D3}" type="presOf" srcId="{665C0374-7C4E-41B7-8C79-4EAD21C40CF9}" destId="{63C0CBE6-7F12-46EC-94AA-AE8A442633E8}" srcOrd="0" destOrd="0" presId="urn:microsoft.com/office/officeart/2008/layout/LinedList"/>
    <dgm:cxn modelId="{CBEBA230-A670-4CAF-B363-8CA102549633}" srcId="{665C0374-7C4E-41B7-8C79-4EAD21C40CF9}" destId="{0355599D-5C2D-46CA-8B51-48470D5B2110}" srcOrd="10" destOrd="0" parTransId="{F247931E-8BBF-44A7-8C0F-5C6935C00DC6}" sibTransId="{DA9C8D2F-B5A1-4D7D-931E-AA5C82D62A4C}"/>
    <dgm:cxn modelId="{7E7FDE13-49A2-4337-97F4-5B2A32AD485E}" type="presOf" srcId="{2737EE33-9807-455E-B715-443C1BEF1FE8}" destId="{0FE6CA87-392E-430D-9C8F-D4E85E78CFB7}" srcOrd="0" destOrd="0" presId="urn:microsoft.com/office/officeart/2008/layout/LinedList"/>
    <dgm:cxn modelId="{DBDA35AA-6566-40E7-A2C9-2D98A4E74C4D}" srcId="{665C0374-7C4E-41B7-8C79-4EAD21C40CF9}" destId="{C832797A-13D3-46C3-B899-E2C37924F5FE}" srcOrd="3" destOrd="0" parTransId="{888924A3-A02D-4A46-AC0E-009B5F91F1BD}" sibTransId="{6A6DB507-74E1-4823-8630-26DAB6D7E3A1}"/>
    <dgm:cxn modelId="{E3507A84-FB35-4F86-8F62-21B61A1EA08D}" type="presOf" srcId="{88792D9F-F5C3-4DB1-801F-92A1C6523CF7}" destId="{40CE9CF3-2DBB-4EDD-9BBA-D5DA4B99F40C}" srcOrd="0" destOrd="0" presId="urn:microsoft.com/office/officeart/2008/layout/LinedList"/>
    <dgm:cxn modelId="{80A5C368-FE72-42E6-A9B1-9F9B925791B2}" srcId="{665C0374-7C4E-41B7-8C79-4EAD21C40CF9}" destId="{4E9A65E2-69B5-41F0-B76D-7DFD3E62ABA2}" srcOrd="4" destOrd="0" parTransId="{07EFE4DC-DB5D-4512-991C-FE780FE6475D}" sibTransId="{A45FB4FF-D016-4737-BA4E-634E444ABC74}"/>
    <dgm:cxn modelId="{CFA8E482-467C-4F69-AD7A-E810097F5F82}" type="presOf" srcId="{0A194B18-8CBF-4130-8226-8CC1A5109E8F}" destId="{17E205D5-9972-4DB7-B80B-24FE109A634D}" srcOrd="0" destOrd="0" presId="urn:microsoft.com/office/officeart/2008/layout/LinedList"/>
    <dgm:cxn modelId="{2C1EC917-E6D3-40BC-BC3D-5361EF7CABBC}" type="presOf" srcId="{D063C318-79F0-468A-AAC1-9092CE4AE2C9}" destId="{9229177A-E26B-4A65-A109-58C55126790B}" srcOrd="0" destOrd="0" presId="urn:microsoft.com/office/officeart/2008/layout/LinedList"/>
    <dgm:cxn modelId="{8E5AD455-1F41-46FD-B91E-782B45343CBE}" srcId="{665C0374-7C4E-41B7-8C79-4EAD21C40CF9}" destId="{800F7A5D-486F-492C-B9B5-3E49A21ABA35}" srcOrd="2" destOrd="0" parTransId="{53AA79BE-AFB6-4FC9-AC3B-BFB407B4FEBB}" sibTransId="{82FC7395-C699-49E3-98F6-D771EE8ABD6C}"/>
    <dgm:cxn modelId="{E534A73B-E903-4A06-B70A-FC4B7E0CAE55}" type="presOf" srcId="{C832797A-13D3-46C3-B899-E2C37924F5FE}" destId="{14F5232C-2F5C-4554-8114-03EEA20D18B1}" srcOrd="0" destOrd="0" presId="urn:microsoft.com/office/officeart/2008/layout/LinedList"/>
    <dgm:cxn modelId="{C98000E0-77B0-4AC6-9396-55B7E5F28154}" type="presOf" srcId="{E62514AA-7B26-464D-8A79-2B147A4416A3}" destId="{5B8B1FA0-ABC8-4157-8BF4-48CAE6FF0F07}" srcOrd="0" destOrd="0" presId="urn:microsoft.com/office/officeart/2008/layout/LinedList"/>
    <dgm:cxn modelId="{CFC7CA7B-6503-4260-9A7E-58102535B702}" type="presOf" srcId="{800F7A5D-486F-492C-B9B5-3E49A21ABA35}" destId="{B6CDB7D2-1CEE-43EA-AD1D-556459FD01DD}" srcOrd="0" destOrd="0" presId="urn:microsoft.com/office/officeart/2008/layout/LinedList"/>
    <dgm:cxn modelId="{B219B5A3-B138-407F-B551-051C5BD78A7F}" srcId="{665C0374-7C4E-41B7-8C79-4EAD21C40CF9}" destId="{D6E5D497-EA20-40B6-A5C3-E4B8A9A9307E}" srcOrd="7" destOrd="0" parTransId="{71E47D4C-6522-4A9D-B4CE-37E6F312AB21}" sibTransId="{256DABE6-EF78-4202-A394-2CBD0FB8C3EC}"/>
    <dgm:cxn modelId="{B4B21FF5-4000-43FE-8B0F-6F43075F8DBF}" type="presOf" srcId="{0355599D-5C2D-46CA-8B51-48470D5B2110}" destId="{6B7DCC93-008B-4CCC-803D-228D31B6D997}" srcOrd="0" destOrd="0" presId="urn:microsoft.com/office/officeart/2008/layout/LinedList"/>
    <dgm:cxn modelId="{9D89DD0D-0C32-47EB-BDD4-1FAA2BD40108}" type="presOf" srcId="{D573F46A-C538-450C-A03E-FC912B95CD51}" destId="{FDC0DD62-4C4B-4875-B17D-2FA14609395A}" srcOrd="0" destOrd="0" presId="urn:microsoft.com/office/officeart/2008/layout/LinedList"/>
    <dgm:cxn modelId="{650C2E30-D2CE-4354-AEA5-6334530AC236}" srcId="{665C0374-7C4E-41B7-8C79-4EAD21C40CF9}" destId="{0A194B18-8CBF-4130-8226-8CC1A5109E8F}" srcOrd="0" destOrd="0" parTransId="{434AC365-70A4-4FD8-A3C4-08BB872F61C8}" sibTransId="{36C2B4BA-7FCF-446A-970E-ADE213E02E75}"/>
    <dgm:cxn modelId="{BA12F868-B992-4AED-9CFC-67DF08EAF01C}" type="presParOf" srcId="{63C0CBE6-7F12-46EC-94AA-AE8A442633E8}" destId="{409C2CF4-FDB8-4E53-AF63-D46B5DF26D93}" srcOrd="0" destOrd="0" presId="urn:microsoft.com/office/officeart/2008/layout/LinedList"/>
    <dgm:cxn modelId="{831CA5BB-9108-4744-81AE-F7C4C1A0F4E0}" type="presParOf" srcId="{63C0CBE6-7F12-46EC-94AA-AE8A442633E8}" destId="{342A0627-5B38-47DE-ADAE-291231A0A2F2}" srcOrd="1" destOrd="0" presId="urn:microsoft.com/office/officeart/2008/layout/LinedList"/>
    <dgm:cxn modelId="{B60E953B-5DD8-4B63-B8A9-394F9BCA7B29}" type="presParOf" srcId="{342A0627-5B38-47DE-ADAE-291231A0A2F2}" destId="{17E205D5-9972-4DB7-B80B-24FE109A634D}" srcOrd="0" destOrd="0" presId="urn:microsoft.com/office/officeart/2008/layout/LinedList"/>
    <dgm:cxn modelId="{ADE61E6D-D7D6-4CFE-B45A-BE84AE88D5B6}" type="presParOf" srcId="{342A0627-5B38-47DE-ADAE-291231A0A2F2}" destId="{B9F6953E-E8A0-491D-86D8-D880897F39CF}" srcOrd="1" destOrd="0" presId="urn:microsoft.com/office/officeart/2008/layout/LinedList"/>
    <dgm:cxn modelId="{7D482F8E-057B-44CA-8630-6DACD8F820CB}" type="presParOf" srcId="{63C0CBE6-7F12-46EC-94AA-AE8A442633E8}" destId="{F1E4F304-888E-479C-AE09-E1B67EF067E1}" srcOrd="2" destOrd="0" presId="urn:microsoft.com/office/officeart/2008/layout/LinedList"/>
    <dgm:cxn modelId="{8FB45921-54D0-43DD-8C53-499B5496A31F}" type="presParOf" srcId="{63C0CBE6-7F12-46EC-94AA-AE8A442633E8}" destId="{8A793850-CB4F-4E70-9DED-5AEA828F8D9D}" srcOrd="3" destOrd="0" presId="urn:microsoft.com/office/officeart/2008/layout/LinedList"/>
    <dgm:cxn modelId="{5D308067-110D-4ED9-8820-3DA9A218773B}" type="presParOf" srcId="{8A793850-CB4F-4E70-9DED-5AEA828F8D9D}" destId="{16B616CB-1AEE-4A45-9727-4FA34F535C59}" srcOrd="0" destOrd="0" presId="urn:microsoft.com/office/officeart/2008/layout/LinedList"/>
    <dgm:cxn modelId="{821A6DDF-D641-4CB9-B4F0-D3DBFDF6B8B6}" type="presParOf" srcId="{8A793850-CB4F-4E70-9DED-5AEA828F8D9D}" destId="{5FC1E847-E0CF-4F35-AFDF-30123E2DF714}" srcOrd="1" destOrd="0" presId="urn:microsoft.com/office/officeart/2008/layout/LinedList"/>
    <dgm:cxn modelId="{A76F600A-8218-4816-8DF8-416665D4976D}" type="presParOf" srcId="{63C0CBE6-7F12-46EC-94AA-AE8A442633E8}" destId="{AEFC7D6F-965C-44E7-86E0-3C88D903556F}" srcOrd="4" destOrd="0" presId="urn:microsoft.com/office/officeart/2008/layout/LinedList"/>
    <dgm:cxn modelId="{D403E037-84D9-4011-877F-25CB477C6BA1}" type="presParOf" srcId="{63C0CBE6-7F12-46EC-94AA-AE8A442633E8}" destId="{AAAE6C08-6117-47D4-8A61-B135BD833F4D}" srcOrd="5" destOrd="0" presId="urn:microsoft.com/office/officeart/2008/layout/LinedList"/>
    <dgm:cxn modelId="{68F169DC-930B-4F83-8C48-802BA331F926}" type="presParOf" srcId="{AAAE6C08-6117-47D4-8A61-B135BD833F4D}" destId="{B6CDB7D2-1CEE-43EA-AD1D-556459FD01DD}" srcOrd="0" destOrd="0" presId="urn:microsoft.com/office/officeart/2008/layout/LinedList"/>
    <dgm:cxn modelId="{7CF43358-B38E-4268-905E-EC2E6A39D4C4}" type="presParOf" srcId="{AAAE6C08-6117-47D4-8A61-B135BD833F4D}" destId="{38B5CB33-0C1B-4A50-B792-A4DD1CBBED53}" srcOrd="1" destOrd="0" presId="urn:microsoft.com/office/officeart/2008/layout/LinedList"/>
    <dgm:cxn modelId="{611FB9AF-68C7-4179-92DC-FE12C0B2A9F5}" type="presParOf" srcId="{63C0CBE6-7F12-46EC-94AA-AE8A442633E8}" destId="{5C5BB0FC-56BD-4FEC-BDC7-A6EE840990A1}" srcOrd="6" destOrd="0" presId="urn:microsoft.com/office/officeart/2008/layout/LinedList"/>
    <dgm:cxn modelId="{D693ADC4-8DA9-4692-9AE6-FC06D57C8A4F}" type="presParOf" srcId="{63C0CBE6-7F12-46EC-94AA-AE8A442633E8}" destId="{393E9153-8552-4975-ACC1-09A30554B388}" srcOrd="7" destOrd="0" presId="urn:microsoft.com/office/officeart/2008/layout/LinedList"/>
    <dgm:cxn modelId="{61215FDC-C2E5-45A0-8043-60A4E100DD18}" type="presParOf" srcId="{393E9153-8552-4975-ACC1-09A30554B388}" destId="{14F5232C-2F5C-4554-8114-03EEA20D18B1}" srcOrd="0" destOrd="0" presId="urn:microsoft.com/office/officeart/2008/layout/LinedList"/>
    <dgm:cxn modelId="{152F1B0A-9E03-4BE5-8E9F-C03744619E19}" type="presParOf" srcId="{393E9153-8552-4975-ACC1-09A30554B388}" destId="{F87D57BC-2F71-4F15-A94B-34473EBB305F}" srcOrd="1" destOrd="0" presId="urn:microsoft.com/office/officeart/2008/layout/LinedList"/>
    <dgm:cxn modelId="{D399732E-85BC-473F-89E2-ACB42D8F87B2}" type="presParOf" srcId="{63C0CBE6-7F12-46EC-94AA-AE8A442633E8}" destId="{F6E1F876-26A5-4A94-BAA1-8824361A66ED}" srcOrd="8" destOrd="0" presId="urn:microsoft.com/office/officeart/2008/layout/LinedList"/>
    <dgm:cxn modelId="{AA9B53C6-2CB3-47BC-9882-127DB644CAC2}" type="presParOf" srcId="{63C0CBE6-7F12-46EC-94AA-AE8A442633E8}" destId="{4A9443C8-DDDE-4792-A461-73863384F645}" srcOrd="9" destOrd="0" presId="urn:microsoft.com/office/officeart/2008/layout/LinedList"/>
    <dgm:cxn modelId="{98BD54FA-EF76-48AF-85D4-B9A3534D3B66}" type="presParOf" srcId="{4A9443C8-DDDE-4792-A461-73863384F645}" destId="{E3CD17AD-5F32-4B4B-AB23-326240429342}" srcOrd="0" destOrd="0" presId="urn:microsoft.com/office/officeart/2008/layout/LinedList"/>
    <dgm:cxn modelId="{A14286DA-E31F-4236-AD7D-173BF3A1520C}" type="presParOf" srcId="{4A9443C8-DDDE-4792-A461-73863384F645}" destId="{768A9474-E9C3-445A-851D-81052F2CA691}" srcOrd="1" destOrd="0" presId="urn:microsoft.com/office/officeart/2008/layout/LinedList"/>
    <dgm:cxn modelId="{1EBB47CE-1E4F-4966-8A10-37A77D9CEC2C}" type="presParOf" srcId="{63C0CBE6-7F12-46EC-94AA-AE8A442633E8}" destId="{4D9708AC-0E14-4135-92F9-B114FF9E5184}" srcOrd="10" destOrd="0" presId="urn:microsoft.com/office/officeart/2008/layout/LinedList"/>
    <dgm:cxn modelId="{F70694BB-11FD-4DD9-BBCB-47194557F87D}" type="presParOf" srcId="{63C0CBE6-7F12-46EC-94AA-AE8A442633E8}" destId="{7EDAA832-B3C5-4E1B-B0F6-3DA8D3509672}" srcOrd="11" destOrd="0" presId="urn:microsoft.com/office/officeart/2008/layout/LinedList"/>
    <dgm:cxn modelId="{B504913A-E96C-42BB-987A-F0617DBA2E57}" type="presParOf" srcId="{7EDAA832-B3C5-4E1B-B0F6-3DA8D3509672}" destId="{CE95E9AE-7990-4B8C-AAA5-BE9206822BE5}" srcOrd="0" destOrd="0" presId="urn:microsoft.com/office/officeart/2008/layout/LinedList"/>
    <dgm:cxn modelId="{F947A4E9-717B-40BD-BF21-C94048602897}" type="presParOf" srcId="{7EDAA832-B3C5-4E1B-B0F6-3DA8D3509672}" destId="{383AC414-F3E8-44E9-BFA8-A223EE747738}" srcOrd="1" destOrd="0" presId="urn:microsoft.com/office/officeart/2008/layout/LinedList"/>
    <dgm:cxn modelId="{B26415CC-7F15-401E-A162-DF53C3374E8D}" type="presParOf" srcId="{63C0CBE6-7F12-46EC-94AA-AE8A442633E8}" destId="{3665C8D3-1C26-4A73-831C-560EB733319D}" srcOrd="12" destOrd="0" presId="urn:microsoft.com/office/officeart/2008/layout/LinedList"/>
    <dgm:cxn modelId="{0830EAF3-A67F-4CF1-8620-334FA0D932D0}" type="presParOf" srcId="{63C0CBE6-7F12-46EC-94AA-AE8A442633E8}" destId="{A1F2C5E9-9034-425D-AC4F-87C2F99CB0A2}" srcOrd="13" destOrd="0" presId="urn:microsoft.com/office/officeart/2008/layout/LinedList"/>
    <dgm:cxn modelId="{52AB15EF-2944-45D9-B886-4D8F10B0A19F}" type="presParOf" srcId="{A1F2C5E9-9034-425D-AC4F-87C2F99CB0A2}" destId="{FDC0DD62-4C4B-4875-B17D-2FA14609395A}" srcOrd="0" destOrd="0" presId="urn:microsoft.com/office/officeart/2008/layout/LinedList"/>
    <dgm:cxn modelId="{4459C58E-DB65-4BD9-92D0-5476FE224B40}" type="presParOf" srcId="{A1F2C5E9-9034-425D-AC4F-87C2F99CB0A2}" destId="{C657529F-DAAD-4684-B030-05ED26C881BB}" srcOrd="1" destOrd="0" presId="urn:microsoft.com/office/officeart/2008/layout/LinedList"/>
    <dgm:cxn modelId="{2E1FC067-625F-448A-A62A-A9E079740E59}" type="presParOf" srcId="{63C0CBE6-7F12-46EC-94AA-AE8A442633E8}" destId="{D186F8C1-1170-4302-BB38-415E39E68E3A}" srcOrd="14" destOrd="0" presId="urn:microsoft.com/office/officeart/2008/layout/LinedList"/>
    <dgm:cxn modelId="{57F25B92-E7C5-4BC8-A8F7-EC238FD42675}" type="presParOf" srcId="{63C0CBE6-7F12-46EC-94AA-AE8A442633E8}" destId="{D518C627-F6A4-48B3-8749-67C70F0CAA39}" srcOrd="15" destOrd="0" presId="urn:microsoft.com/office/officeart/2008/layout/LinedList"/>
    <dgm:cxn modelId="{57604ECF-29BA-4448-8461-62ACBCABE988}" type="presParOf" srcId="{D518C627-F6A4-48B3-8749-67C70F0CAA39}" destId="{CD8DDD67-74F9-4B97-A3F7-A479E5439A09}" srcOrd="0" destOrd="0" presId="urn:microsoft.com/office/officeart/2008/layout/LinedList"/>
    <dgm:cxn modelId="{F2DC2A39-5C80-47EC-94ED-08C90D81FAD4}" type="presParOf" srcId="{D518C627-F6A4-48B3-8749-67C70F0CAA39}" destId="{5030E4DD-40EF-458A-A1BD-4FD17D9D6E43}" srcOrd="1" destOrd="0" presId="urn:microsoft.com/office/officeart/2008/layout/LinedList"/>
    <dgm:cxn modelId="{A1B1AB9A-DFE5-4C7C-8EE7-5B59C96BB6DA}" type="presParOf" srcId="{63C0CBE6-7F12-46EC-94AA-AE8A442633E8}" destId="{B6EA67FC-A7D2-457F-BE4F-BA522F4C370A}" srcOrd="16" destOrd="0" presId="urn:microsoft.com/office/officeart/2008/layout/LinedList"/>
    <dgm:cxn modelId="{E974824B-C72C-41E6-92DE-128C2FDFED03}" type="presParOf" srcId="{63C0CBE6-7F12-46EC-94AA-AE8A442633E8}" destId="{2B104DFA-DD2C-4DD7-B2D2-1B0A1471B841}" srcOrd="17" destOrd="0" presId="urn:microsoft.com/office/officeart/2008/layout/LinedList"/>
    <dgm:cxn modelId="{ACB6C1A8-F3EA-4E1F-A406-DE4FB6A8B7B8}" type="presParOf" srcId="{2B104DFA-DD2C-4DD7-B2D2-1B0A1471B841}" destId="{5B8B1FA0-ABC8-4157-8BF4-48CAE6FF0F07}" srcOrd="0" destOrd="0" presId="urn:microsoft.com/office/officeart/2008/layout/LinedList"/>
    <dgm:cxn modelId="{5EB6AB3C-677B-487E-AF57-7E23EBEA6E18}" type="presParOf" srcId="{2B104DFA-DD2C-4DD7-B2D2-1B0A1471B841}" destId="{D9AF9E9D-AA56-4BD1-936B-1E1BD05496C0}" srcOrd="1" destOrd="0" presId="urn:microsoft.com/office/officeart/2008/layout/LinedList"/>
    <dgm:cxn modelId="{F764837F-B77E-452B-AEC2-ECC041BF2985}" type="presParOf" srcId="{63C0CBE6-7F12-46EC-94AA-AE8A442633E8}" destId="{8FB52E48-AAAC-4364-96B9-E46BF9DC722A}" srcOrd="18" destOrd="0" presId="urn:microsoft.com/office/officeart/2008/layout/LinedList"/>
    <dgm:cxn modelId="{0D28A58C-E683-4301-ABF9-8A1BA4EBC237}" type="presParOf" srcId="{63C0CBE6-7F12-46EC-94AA-AE8A442633E8}" destId="{1F75BEA7-A5E7-490B-B691-DCCFF1C221BD}" srcOrd="19" destOrd="0" presId="urn:microsoft.com/office/officeart/2008/layout/LinedList"/>
    <dgm:cxn modelId="{57701FFC-38D2-43BA-BE35-99C49B1E671C}" type="presParOf" srcId="{1F75BEA7-A5E7-490B-B691-DCCFF1C221BD}" destId="{1F8118F0-15F5-4292-9AFD-96283FBDCC20}" srcOrd="0" destOrd="0" presId="urn:microsoft.com/office/officeart/2008/layout/LinedList"/>
    <dgm:cxn modelId="{A42A90D2-1887-4292-A641-E704B56F13F5}" type="presParOf" srcId="{1F75BEA7-A5E7-490B-B691-DCCFF1C221BD}" destId="{1CBBE28B-BE31-44FF-BBCA-3F8FCE42D568}" srcOrd="1" destOrd="0" presId="urn:microsoft.com/office/officeart/2008/layout/LinedList"/>
    <dgm:cxn modelId="{47A62E73-C5E7-4FAA-BF79-C2551A44DABE}" type="presParOf" srcId="{63C0CBE6-7F12-46EC-94AA-AE8A442633E8}" destId="{51DC3C94-BC0D-4343-9183-B4C544BF8EEE}" srcOrd="20" destOrd="0" presId="urn:microsoft.com/office/officeart/2008/layout/LinedList"/>
    <dgm:cxn modelId="{2B62CF02-B046-47D7-A3B2-A9225C0B4501}" type="presParOf" srcId="{63C0CBE6-7F12-46EC-94AA-AE8A442633E8}" destId="{FC1BCDE0-8A4D-469B-99BC-51C5BF451693}" srcOrd="21" destOrd="0" presId="urn:microsoft.com/office/officeart/2008/layout/LinedList"/>
    <dgm:cxn modelId="{0CD4909D-9BFB-42A0-8E45-572091775373}" type="presParOf" srcId="{FC1BCDE0-8A4D-469B-99BC-51C5BF451693}" destId="{6B7DCC93-008B-4CCC-803D-228D31B6D997}" srcOrd="0" destOrd="0" presId="urn:microsoft.com/office/officeart/2008/layout/LinedList"/>
    <dgm:cxn modelId="{4A5207C8-FF52-4360-9C39-555CC7E06913}" type="presParOf" srcId="{FC1BCDE0-8A4D-469B-99BC-51C5BF451693}" destId="{7E669B1F-6061-4023-9176-9E91C8962777}" srcOrd="1" destOrd="0" presId="urn:microsoft.com/office/officeart/2008/layout/LinedList"/>
    <dgm:cxn modelId="{BC4B4787-A643-4A28-B75D-F3E218EC2220}" type="presParOf" srcId="{63C0CBE6-7F12-46EC-94AA-AE8A442633E8}" destId="{7594267F-94DD-4ECA-BACC-80231CEB1B1C}" srcOrd="22" destOrd="0" presId="urn:microsoft.com/office/officeart/2008/layout/LinedList"/>
    <dgm:cxn modelId="{EEC72C53-CBBB-4F9F-9539-B08A01055EC9}" type="presParOf" srcId="{63C0CBE6-7F12-46EC-94AA-AE8A442633E8}" destId="{454702CC-67F4-4969-9720-AA3FC5701EAF}" srcOrd="23" destOrd="0" presId="urn:microsoft.com/office/officeart/2008/layout/LinedList"/>
    <dgm:cxn modelId="{4B4E890E-F777-4B6C-A079-7968B558EDDA}" type="presParOf" srcId="{454702CC-67F4-4969-9720-AA3FC5701EAF}" destId="{FA679BEE-CE63-4F32-B91B-FEC4FC4B9B60}" srcOrd="0" destOrd="0" presId="urn:microsoft.com/office/officeart/2008/layout/LinedList"/>
    <dgm:cxn modelId="{3A5E9F60-F27B-49C5-B862-8FC056E276E2}" type="presParOf" srcId="{454702CC-67F4-4969-9720-AA3FC5701EAF}" destId="{8096CDA1-C857-4C18-A966-6FECD3C35B1D}" srcOrd="1" destOrd="0" presId="urn:microsoft.com/office/officeart/2008/layout/LinedList"/>
    <dgm:cxn modelId="{B30D5C49-4F75-4621-A8BB-88B162D4D5D6}" type="presParOf" srcId="{63C0CBE6-7F12-46EC-94AA-AE8A442633E8}" destId="{1C9DF706-7F7C-411E-B41E-EB33E2A511BC}" srcOrd="24" destOrd="0" presId="urn:microsoft.com/office/officeart/2008/layout/LinedList"/>
    <dgm:cxn modelId="{3390ACCD-F7EA-48FB-872F-74ADCC1AF4A0}" type="presParOf" srcId="{63C0CBE6-7F12-46EC-94AA-AE8A442633E8}" destId="{DD53CAF9-8023-4D47-9F38-53621A5E756D}" srcOrd="25" destOrd="0" presId="urn:microsoft.com/office/officeart/2008/layout/LinedList"/>
    <dgm:cxn modelId="{8A92DEC6-A9EB-41BD-AF57-FFE7FBF01CCC}" type="presParOf" srcId="{DD53CAF9-8023-4D47-9F38-53621A5E756D}" destId="{40CE9CF3-2DBB-4EDD-9BBA-D5DA4B99F40C}" srcOrd="0" destOrd="0" presId="urn:microsoft.com/office/officeart/2008/layout/LinedList"/>
    <dgm:cxn modelId="{13DD99CC-1F01-49FF-9783-A5C78313E279}" type="presParOf" srcId="{DD53CAF9-8023-4D47-9F38-53621A5E756D}" destId="{89DF981E-89F2-442D-8285-15B43A485252}" srcOrd="1" destOrd="0" presId="urn:microsoft.com/office/officeart/2008/layout/LinedList"/>
    <dgm:cxn modelId="{7217CD72-7BFD-409C-BB86-EE62F69CBFD6}" type="presParOf" srcId="{63C0CBE6-7F12-46EC-94AA-AE8A442633E8}" destId="{12FB6B03-CEDD-413F-95EC-A11E5EBBE1E9}" srcOrd="26" destOrd="0" presId="urn:microsoft.com/office/officeart/2008/layout/LinedList"/>
    <dgm:cxn modelId="{898612D0-DABC-40E7-9047-B372A077D271}" type="presParOf" srcId="{63C0CBE6-7F12-46EC-94AA-AE8A442633E8}" destId="{08614FCE-6C99-45AF-82E8-0E2175DE0489}" srcOrd="27" destOrd="0" presId="urn:microsoft.com/office/officeart/2008/layout/LinedList"/>
    <dgm:cxn modelId="{0C6133B8-D410-493A-9105-CD293D516E73}" type="presParOf" srcId="{08614FCE-6C99-45AF-82E8-0E2175DE0489}" destId="{9229177A-E26B-4A65-A109-58C55126790B}" srcOrd="0" destOrd="0" presId="urn:microsoft.com/office/officeart/2008/layout/LinedList"/>
    <dgm:cxn modelId="{DB296877-4EBF-4C86-AEC9-CED1E82791A9}" type="presParOf" srcId="{08614FCE-6C99-45AF-82E8-0E2175DE0489}" destId="{5FED8607-6D31-4356-BCF6-E85795872F5A}" srcOrd="1" destOrd="0" presId="urn:microsoft.com/office/officeart/2008/layout/LinedList"/>
    <dgm:cxn modelId="{7CD888B6-9445-4262-A289-E7594BEADE1B}" type="presParOf" srcId="{63C0CBE6-7F12-46EC-94AA-AE8A442633E8}" destId="{58F2B231-E7C0-4898-B89E-53161CA7D3AB}" srcOrd="28" destOrd="0" presId="urn:microsoft.com/office/officeart/2008/layout/LinedList"/>
    <dgm:cxn modelId="{112727FA-F087-4CC9-ABF8-917719E09486}" type="presParOf" srcId="{63C0CBE6-7F12-46EC-94AA-AE8A442633E8}" destId="{386E17A0-E5E1-4654-ACDC-7752B387D316}" srcOrd="29" destOrd="0" presId="urn:microsoft.com/office/officeart/2008/layout/LinedList"/>
    <dgm:cxn modelId="{84DB52C7-43D6-4805-938A-37A7EE0E33C6}" type="presParOf" srcId="{386E17A0-E5E1-4654-ACDC-7752B387D316}" destId="{0FE6CA87-392E-430D-9C8F-D4E85E78CFB7}" srcOrd="0" destOrd="0" presId="urn:microsoft.com/office/officeart/2008/layout/LinedList"/>
    <dgm:cxn modelId="{1AC2EED8-2A83-44B4-AFCD-5200AB2CD072}" type="presParOf" srcId="{386E17A0-E5E1-4654-ACDC-7752B387D316}" destId="{FC6A5404-2FCB-4D84-9360-2E7B51141394}" srcOrd="1" destOrd="0" presId="urn:microsoft.com/office/officeart/2008/layout/LinedList"/>
    <dgm:cxn modelId="{5475B0DD-4FA7-4E89-8C28-45F708CB01B3}" type="presParOf" srcId="{63C0CBE6-7F12-46EC-94AA-AE8A442633E8}" destId="{44C7CB6A-7F7B-409E-B968-F15FB1F29965}" srcOrd="30" destOrd="0" presId="urn:microsoft.com/office/officeart/2008/layout/LinedList"/>
    <dgm:cxn modelId="{2D1F9BEA-EEA2-4E6C-84B1-466263F447AF}" type="presParOf" srcId="{63C0CBE6-7F12-46EC-94AA-AE8A442633E8}" destId="{AA13AF3A-5563-481E-9F02-98A3C19CF491}" srcOrd="31" destOrd="0" presId="urn:microsoft.com/office/officeart/2008/layout/LinedList"/>
    <dgm:cxn modelId="{D7E12D5C-725F-4756-AF0F-F01917DADC3E}" type="presParOf" srcId="{AA13AF3A-5563-481E-9F02-98A3C19CF491}" destId="{9F13D149-8F48-4C70-83B9-67578AE76502}" srcOrd="0" destOrd="0" presId="urn:microsoft.com/office/officeart/2008/layout/LinedList"/>
    <dgm:cxn modelId="{731DE121-AD01-496A-A0C5-38274DD2B627}" type="presParOf" srcId="{AA13AF3A-5563-481E-9F02-98A3C19CF491}" destId="{0C256941-EE80-4C7A-BF9E-46D7B4939D9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83052F-F781-4A43-B48B-888463E84D4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450D24A-655A-4AB9-8D8A-14AEC346973A}">
      <dgm:prSet custT="1"/>
      <dgm:spPr/>
      <dgm:t>
        <a:bodyPr/>
        <a:lstStyle/>
        <a:p>
          <a:r>
            <a:rPr lang="en-US" sz="2000" dirty="0"/>
            <a:t>“These medications work overtime to help prevent the pain you will be in tomorrow.  I don’t expect you to notice anything after you take the medicine, but after a few weeks, you should wake up with less pain.”</a:t>
          </a:r>
        </a:p>
      </dgm:t>
    </dgm:pt>
    <dgm:pt modelId="{51AAFF84-D8EE-4645-B0F1-7A2B58946E51}" type="parTrans" cxnId="{1A64E8D8-776F-49C3-824F-55BE3AC708ED}">
      <dgm:prSet/>
      <dgm:spPr/>
      <dgm:t>
        <a:bodyPr/>
        <a:lstStyle/>
        <a:p>
          <a:endParaRPr lang="en-US"/>
        </a:p>
      </dgm:t>
    </dgm:pt>
    <dgm:pt modelId="{8AC2408C-84AB-4F09-A355-428ACFE98C09}" type="sibTrans" cxnId="{1A64E8D8-776F-49C3-824F-55BE3AC708ED}">
      <dgm:prSet/>
      <dgm:spPr/>
      <dgm:t>
        <a:bodyPr/>
        <a:lstStyle/>
        <a:p>
          <a:endParaRPr lang="en-US"/>
        </a:p>
      </dgm:t>
    </dgm:pt>
    <dgm:pt modelId="{452CF1C8-724F-4B6E-B027-8CB34F9E051B}">
      <dgm:prSet custT="1"/>
      <dgm:spPr/>
      <dgm:t>
        <a:bodyPr/>
        <a:lstStyle/>
        <a:p>
          <a:r>
            <a:rPr lang="en-US" sz="2000" dirty="0"/>
            <a:t>“While these medications don’t work as fast, we have found they tend to work just about as well – if not better – and are much safer for long term use.”</a:t>
          </a:r>
        </a:p>
      </dgm:t>
    </dgm:pt>
    <dgm:pt modelId="{4388A4C6-DAAE-4589-9107-E8C388B38C24}" type="parTrans" cxnId="{F57DBCBC-1503-4473-B42B-9A289C1F21E6}">
      <dgm:prSet/>
      <dgm:spPr/>
      <dgm:t>
        <a:bodyPr/>
        <a:lstStyle/>
        <a:p>
          <a:endParaRPr lang="en-US"/>
        </a:p>
      </dgm:t>
    </dgm:pt>
    <dgm:pt modelId="{56F13A2E-6008-4FFB-BFE3-9A067D7E74BD}" type="sibTrans" cxnId="{F57DBCBC-1503-4473-B42B-9A289C1F21E6}">
      <dgm:prSet/>
      <dgm:spPr/>
      <dgm:t>
        <a:bodyPr/>
        <a:lstStyle/>
        <a:p>
          <a:endParaRPr lang="en-US"/>
        </a:p>
      </dgm:t>
    </dgm:pt>
    <dgm:pt modelId="{4A79E28D-064A-4571-B4D0-014A9FBB96E3}">
      <dgm:prSet custT="1"/>
      <dgm:spPr/>
      <dgm:t>
        <a:bodyPr/>
        <a:lstStyle/>
        <a:p>
          <a:r>
            <a:rPr lang="en-US" sz="2000" dirty="0"/>
            <a:t>“If we see side effects with these medications, they tend to be in the first week or two and then go away.”</a:t>
          </a:r>
        </a:p>
      </dgm:t>
    </dgm:pt>
    <dgm:pt modelId="{45CC4CED-CEC0-4960-813B-DE145DBD5975}" type="parTrans" cxnId="{AFE4E401-646D-410E-B612-43CBAA1E0E38}">
      <dgm:prSet/>
      <dgm:spPr/>
      <dgm:t>
        <a:bodyPr/>
        <a:lstStyle/>
        <a:p>
          <a:endParaRPr lang="en-US"/>
        </a:p>
      </dgm:t>
    </dgm:pt>
    <dgm:pt modelId="{493EF2BF-6B4C-4270-B25A-EDC5D79059DC}" type="sibTrans" cxnId="{AFE4E401-646D-410E-B612-43CBAA1E0E38}">
      <dgm:prSet/>
      <dgm:spPr/>
      <dgm:t>
        <a:bodyPr/>
        <a:lstStyle/>
        <a:p>
          <a:endParaRPr lang="en-US"/>
        </a:p>
      </dgm:t>
    </dgm:pt>
    <dgm:pt modelId="{A9257F47-8FC0-4190-AF83-C4BD40DB891B}">
      <dgm:prSet custT="1"/>
      <dgm:spPr/>
      <dgm:t>
        <a:bodyPr/>
        <a:lstStyle/>
        <a:p>
          <a:r>
            <a:rPr lang="en-US" sz="2000" dirty="0"/>
            <a:t>“These medications take time to work.  I want you to at least try this medication until I see you next, and please let me know before you decide to stop it.”</a:t>
          </a:r>
        </a:p>
      </dgm:t>
    </dgm:pt>
    <dgm:pt modelId="{494582B0-7645-4CA4-B447-6E111EAFC46F}" type="parTrans" cxnId="{3FE54FFF-A8FB-4990-8505-A656CEC1D4B1}">
      <dgm:prSet/>
      <dgm:spPr/>
      <dgm:t>
        <a:bodyPr/>
        <a:lstStyle/>
        <a:p>
          <a:endParaRPr lang="en-US"/>
        </a:p>
      </dgm:t>
    </dgm:pt>
    <dgm:pt modelId="{4074CB25-ED38-40AC-B57E-1FA18C7162FE}" type="sibTrans" cxnId="{3FE54FFF-A8FB-4990-8505-A656CEC1D4B1}">
      <dgm:prSet/>
      <dgm:spPr/>
      <dgm:t>
        <a:bodyPr/>
        <a:lstStyle/>
        <a:p>
          <a:endParaRPr lang="en-US"/>
        </a:p>
      </dgm:t>
    </dgm:pt>
    <dgm:pt modelId="{4AF6F516-1133-4568-8A7B-95C30D5DA6D6}">
      <dgm:prSet custT="1"/>
      <dgm:spPr/>
      <dgm:t>
        <a:bodyPr/>
        <a:lstStyle/>
        <a:p>
          <a:r>
            <a:rPr lang="en-US" sz="2000" dirty="0"/>
            <a:t>“Unfortunately, pain management is a lot of trial and error.  It might take us a few tries to figure out which medication works best for you.  But we have a lot of options we can consider.”</a:t>
          </a:r>
        </a:p>
      </dgm:t>
    </dgm:pt>
    <dgm:pt modelId="{B86C2897-A1C6-4D79-8310-A41546F7AC81}" type="parTrans" cxnId="{CFE3A6DF-2B2A-4EE1-B83F-70735C327BDA}">
      <dgm:prSet/>
      <dgm:spPr/>
      <dgm:t>
        <a:bodyPr/>
        <a:lstStyle/>
        <a:p>
          <a:endParaRPr lang="en-US"/>
        </a:p>
      </dgm:t>
    </dgm:pt>
    <dgm:pt modelId="{DB63B2FB-C75C-4AF7-9457-ABC6D12D851E}" type="sibTrans" cxnId="{CFE3A6DF-2B2A-4EE1-B83F-70735C327BDA}">
      <dgm:prSet/>
      <dgm:spPr/>
      <dgm:t>
        <a:bodyPr/>
        <a:lstStyle/>
        <a:p>
          <a:endParaRPr lang="en-US"/>
        </a:p>
      </dgm:t>
    </dgm:pt>
    <dgm:pt modelId="{F5693434-02EB-49CB-89CC-831771B31B49}" type="pres">
      <dgm:prSet presAssocID="{7983052F-F781-4A43-B48B-888463E84D47}" presName="vert0" presStyleCnt="0">
        <dgm:presLayoutVars>
          <dgm:dir/>
          <dgm:animOne val="branch"/>
          <dgm:animLvl val="lvl"/>
        </dgm:presLayoutVars>
      </dgm:prSet>
      <dgm:spPr/>
      <dgm:t>
        <a:bodyPr/>
        <a:lstStyle/>
        <a:p>
          <a:endParaRPr lang="en-US"/>
        </a:p>
      </dgm:t>
    </dgm:pt>
    <dgm:pt modelId="{41F0D3EB-C089-48A9-ADA4-BC31A1ADDB1D}" type="pres">
      <dgm:prSet presAssocID="{9450D24A-655A-4AB9-8D8A-14AEC346973A}" presName="thickLine" presStyleLbl="alignNode1" presStyleIdx="0" presStyleCnt="5"/>
      <dgm:spPr/>
    </dgm:pt>
    <dgm:pt modelId="{8F0C9701-BD63-4C1E-86B2-2A17D1B676F2}" type="pres">
      <dgm:prSet presAssocID="{9450D24A-655A-4AB9-8D8A-14AEC346973A}" presName="horz1" presStyleCnt="0"/>
      <dgm:spPr/>
    </dgm:pt>
    <dgm:pt modelId="{BC8F8B08-3EF7-4917-8CFB-1E98DB5F87F1}" type="pres">
      <dgm:prSet presAssocID="{9450D24A-655A-4AB9-8D8A-14AEC346973A}" presName="tx1" presStyleLbl="revTx" presStyleIdx="0" presStyleCnt="5"/>
      <dgm:spPr/>
      <dgm:t>
        <a:bodyPr/>
        <a:lstStyle/>
        <a:p>
          <a:endParaRPr lang="en-US"/>
        </a:p>
      </dgm:t>
    </dgm:pt>
    <dgm:pt modelId="{D4F0512E-A01C-4541-A906-794E0A0663A7}" type="pres">
      <dgm:prSet presAssocID="{9450D24A-655A-4AB9-8D8A-14AEC346973A}" presName="vert1" presStyleCnt="0"/>
      <dgm:spPr/>
    </dgm:pt>
    <dgm:pt modelId="{09D87749-E778-45F0-B574-1E2CAC5D6ACD}" type="pres">
      <dgm:prSet presAssocID="{452CF1C8-724F-4B6E-B027-8CB34F9E051B}" presName="thickLine" presStyleLbl="alignNode1" presStyleIdx="1" presStyleCnt="5"/>
      <dgm:spPr/>
    </dgm:pt>
    <dgm:pt modelId="{0E934140-39F0-4CEA-8934-D04A93416E94}" type="pres">
      <dgm:prSet presAssocID="{452CF1C8-724F-4B6E-B027-8CB34F9E051B}" presName="horz1" presStyleCnt="0"/>
      <dgm:spPr/>
    </dgm:pt>
    <dgm:pt modelId="{9A18ACDC-9072-4CF5-A964-90B804BC39AA}" type="pres">
      <dgm:prSet presAssocID="{452CF1C8-724F-4B6E-B027-8CB34F9E051B}" presName="tx1" presStyleLbl="revTx" presStyleIdx="1" presStyleCnt="5"/>
      <dgm:spPr/>
      <dgm:t>
        <a:bodyPr/>
        <a:lstStyle/>
        <a:p>
          <a:endParaRPr lang="en-US"/>
        </a:p>
      </dgm:t>
    </dgm:pt>
    <dgm:pt modelId="{45103B65-D5F8-4E02-BED8-D6AE726D1F89}" type="pres">
      <dgm:prSet presAssocID="{452CF1C8-724F-4B6E-B027-8CB34F9E051B}" presName="vert1" presStyleCnt="0"/>
      <dgm:spPr/>
    </dgm:pt>
    <dgm:pt modelId="{1596736E-6405-42D8-A921-378B5E5250DC}" type="pres">
      <dgm:prSet presAssocID="{4A79E28D-064A-4571-B4D0-014A9FBB96E3}" presName="thickLine" presStyleLbl="alignNode1" presStyleIdx="2" presStyleCnt="5"/>
      <dgm:spPr/>
    </dgm:pt>
    <dgm:pt modelId="{650F56A9-D91C-45C4-8E7F-B128B966A8AF}" type="pres">
      <dgm:prSet presAssocID="{4A79E28D-064A-4571-B4D0-014A9FBB96E3}" presName="horz1" presStyleCnt="0"/>
      <dgm:spPr/>
    </dgm:pt>
    <dgm:pt modelId="{C1B5B186-A649-4A23-A59F-E8418BE0A9A9}" type="pres">
      <dgm:prSet presAssocID="{4A79E28D-064A-4571-B4D0-014A9FBB96E3}" presName="tx1" presStyleLbl="revTx" presStyleIdx="2" presStyleCnt="5"/>
      <dgm:spPr/>
      <dgm:t>
        <a:bodyPr/>
        <a:lstStyle/>
        <a:p>
          <a:endParaRPr lang="en-US"/>
        </a:p>
      </dgm:t>
    </dgm:pt>
    <dgm:pt modelId="{03672D7F-78D9-455B-B9D4-7F0C5E8C3FF3}" type="pres">
      <dgm:prSet presAssocID="{4A79E28D-064A-4571-B4D0-014A9FBB96E3}" presName="vert1" presStyleCnt="0"/>
      <dgm:spPr/>
    </dgm:pt>
    <dgm:pt modelId="{EC6F32C5-2BE1-498B-9F22-7A7960217039}" type="pres">
      <dgm:prSet presAssocID="{A9257F47-8FC0-4190-AF83-C4BD40DB891B}" presName="thickLine" presStyleLbl="alignNode1" presStyleIdx="3" presStyleCnt="5"/>
      <dgm:spPr/>
    </dgm:pt>
    <dgm:pt modelId="{B11E766D-6754-4889-9B19-0F3C00BA7E60}" type="pres">
      <dgm:prSet presAssocID="{A9257F47-8FC0-4190-AF83-C4BD40DB891B}" presName="horz1" presStyleCnt="0"/>
      <dgm:spPr/>
    </dgm:pt>
    <dgm:pt modelId="{5F029764-17B1-4142-8528-4FB579287A99}" type="pres">
      <dgm:prSet presAssocID="{A9257F47-8FC0-4190-AF83-C4BD40DB891B}" presName="tx1" presStyleLbl="revTx" presStyleIdx="3" presStyleCnt="5"/>
      <dgm:spPr/>
      <dgm:t>
        <a:bodyPr/>
        <a:lstStyle/>
        <a:p>
          <a:endParaRPr lang="en-US"/>
        </a:p>
      </dgm:t>
    </dgm:pt>
    <dgm:pt modelId="{734E6ACB-E81B-468A-8A83-1231B9E3DAFC}" type="pres">
      <dgm:prSet presAssocID="{A9257F47-8FC0-4190-AF83-C4BD40DB891B}" presName="vert1" presStyleCnt="0"/>
      <dgm:spPr/>
    </dgm:pt>
    <dgm:pt modelId="{2AB43A23-E1FD-4C1C-8985-BD3497391C35}" type="pres">
      <dgm:prSet presAssocID="{4AF6F516-1133-4568-8A7B-95C30D5DA6D6}" presName="thickLine" presStyleLbl="alignNode1" presStyleIdx="4" presStyleCnt="5"/>
      <dgm:spPr/>
    </dgm:pt>
    <dgm:pt modelId="{0AFB1D9E-69B0-4E96-BBF7-E2BA3C2B7AD0}" type="pres">
      <dgm:prSet presAssocID="{4AF6F516-1133-4568-8A7B-95C30D5DA6D6}" presName="horz1" presStyleCnt="0"/>
      <dgm:spPr/>
    </dgm:pt>
    <dgm:pt modelId="{CA4FFFD6-E5CF-4B0F-8020-A94FCA040890}" type="pres">
      <dgm:prSet presAssocID="{4AF6F516-1133-4568-8A7B-95C30D5DA6D6}" presName="tx1" presStyleLbl="revTx" presStyleIdx="4" presStyleCnt="5"/>
      <dgm:spPr/>
      <dgm:t>
        <a:bodyPr/>
        <a:lstStyle/>
        <a:p>
          <a:endParaRPr lang="en-US"/>
        </a:p>
      </dgm:t>
    </dgm:pt>
    <dgm:pt modelId="{C4045566-7DD3-44D0-92B3-803F66470DCF}" type="pres">
      <dgm:prSet presAssocID="{4AF6F516-1133-4568-8A7B-95C30D5DA6D6}" presName="vert1" presStyleCnt="0"/>
      <dgm:spPr/>
    </dgm:pt>
  </dgm:ptLst>
  <dgm:cxnLst>
    <dgm:cxn modelId="{CFE3A6DF-2B2A-4EE1-B83F-70735C327BDA}" srcId="{7983052F-F781-4A43-B48B-888463E84D47}" destId="{4AF6F516-1133-4568-8A7B-95C30D5DA6D6}" srcOrd="4" destOrd="0" parTransId="{B86C2897-A1C6-4D79-8310-A41546F7AC81}" sibTransId="{DB63B2FB-C75C-4AF7-9457-ABC6D12D851E}"/>
    <dgm:cxn modelId="{AFE4E401-646D-410E-B612-43CBAA1E0E38}" srcId="{7983052F-F781-4A43-B48B-888463E84D47}" destId="{4A79E28D-064A-4571-B4D0-014A9FBB96E3}" srcOrd="2" destOrd="0" parTransId="{45CC4CED-CEC0-4960-813B-DE145DBD5975}" sibTransId="{493EF2BF-6B4C-4270-B25A-EDC5D79059DC}"/>
    <dgm:cxn modelId="{E947677A-F9DB-47F2-ABE2-3710AEE1CB85}" type="presOf" srcId="{452CF1C8-724F-4B6E-B027-8CB34F9E051B}" destId="{9A18ACDC-9072-4CF5-A964-90B804BC39AA}" srcOrd="0" destOrd="0" presId="urn:microsoft.com/office/officeart/2008/layout/LinedList"/>
    <dgm:cxn modelId="{F51DF8F6-E9FF-4857-8FAA-78CDC9DDF53C}" type="presOf" srcId="{4A79E28D-064A-4571-B4D0-014A9FBB96E3}" destId="{C1B5B186-A649-4A23-A59F-E8418BE0A9A9}" srcOrd="0" destOrd="0" presId="urn:microsoft.com/office/officeart/2008/layout/LinedList"/>
    <dgm:cxn modelId="{A493CFA7-2461-409E-BB9D-DD412692211A}" type="presOf" srcId="{7983052F-F781-4A43-B48B-888463E84D47}" destId="{F5693434-02EB-49CB-89CC-831771B31B49}" srcOrd="0" destOrd="0" presId="urn:microsoft.com/office/officeart/2008/layout/LinedList"/>
    <dgm:cxn modelId="{879A39AD-C91F-431C-883D-69ECD65554C5}" type="presOf" srcId="{9450D24A-655A-4AB9-8D8A-14AEC346973A}" destId="{BC8F8B08-3EF7-4917-8CFB-1E98DB5F87F1}" srcOrd="0" destOrd="0" presId="urn:microsoft.com/office/officeart/2008/layout/LinedList"/>
    <dgm:cxn modelId="{46450D4F-037A-462E-904A-C5D7D2B7ED10}" type="presOf" srcId="{A9257F47-8FC0-4190-AF83-C4BD40DB891B}" destId="{5F029764-17B1-4142-8528-4FB579287A99}" srcOrd="0" destOrd="0" presId="urn:microsoft.com/office/officeart/2008/layout/LinedList"/>
    <dgm:cxn modelId="{F57DBCBC-1503-4473-B42B-9A289C1F21E6}" srcId="{7983052F-F781-4A43-B48B-888463E84D47}" destId="{452CF1C8-724F-4B6E-B027-8CB34F9E051B}" srcOrd="1" destOrd="0" parTransId="{4388A4C6-DAAE-4589-9107-E8C388B38C24}" sibTransId="{56F13A2E-6008-4FFB-BFE3-9A067D7E74BD}"/>
    <dgm:cxn modelId="{1A64E8D8-776F-49C3-824F-55BE3AC708ED}" srcId="{7983052F-F781-4A43-B48B-888463E84D47}" destId="{9450D24A-655A-4AB9-8D8A-14AEC346973A}" srcOrd="0" destOrd="0" parTransId="{51AAFF84-D8EE-4645-B0F1-7A2B58946E51}" sibTransId="{8AC2408C-84AB-4F09-A355-428ACFE98C09}"/>
    <dgm:cxn modelId="{3838F941-8D7E-4AB5-AAD0-33D1AE38B712}" type="presOf" srcId="{4AF6F516-1133-4568-8A7B-95C30D5DA6D6}" destId="{CA4FFFD6-E5CF-4B0F-8020-A94FCA040890}" srcOrd="0" destOrd="0" presId="urn:microsoft.com/office/officeart/2008/layout/LinedList"/>
    <dgm:cxn modelId="{3FE54FFF-A8FB-4990-8505-A656CEC1D4B1}" srcId="{7983052F-F781-4A43-B48B-888463E84D47}" destId="{A9257F47-8FC0-4190-AF83-C4BD40DB891B}" srcOrd="3" destOrd="0" parTransId="{494582B0-7645-4CA4-B447-6E111EAFC46F}" sibTransId="{4074CB25-ED38-40AC-B57E-1FA18C7162FE}"/>
    <dgm:cxn modelId="{082C4AF7-15E4-43BE-8C4F-2D220BD2CCB8}" type="presParOf" srcId="{F5693434-02EB-49CB-89CC-831771B31B49}" destId="{41F0D3EB-C089-48A9-ADA4-BC31A1ADDB1D}" srcOrd="0" destOrd="0" presId="urn:microsoft.com/office/officeart/2008/layout/LinedList"/>
    <dgm:cxn modelId="{CA9DB07D-CCD0-4C8B-9B6E-F34C54456025}" type="presParOf" srcId="{F5693434-02EB-49CB-89CC-831771B31B49}" destId="{8F0C9701-BD63-4C1E-86B2-2A17D1B676F2}" srcOrd="1" destOrd="0" presId="urn:microsoft.com/office/officeart/2008/layout/LinedList"/>
    <dgm:cxn modelId="{24E6E2FC-A7DF-4C1A-BC28-1368CEA1E350}" type="presParOf" srcId="{8F0C9701-BD63-4C1E-86B2-2A17D1B676F2}" destId="{BC8F8B08-3EF7-4917-8CFB-1E98DB5F87F1}" srcOrd="0" destOrd="0" presId="urn:microsoft.com/office/officeart/2008/layout/LinedList"/>
    <dgm:cxn modelId="{981150BF-BE4C-43EB-AF0B-619ADDB0D614}" type="presParOf" srcId="{8F0C9701-BD63-4C1E-86B2-2A17D1B676F2}" destId="{D4F0512E-A01C-4541-A906-794E0A0663A7}" srcOrd="1" destOrd="0" presId="urn:microsoft.com/office/officeart/2008/layout/LinedList"/>
    <dgm:cxn modelId="{436256EE-ED81-42CE-8BB5-08074EC4CC1B}" type="presParOf" srcId="{F5693434-02EB-49CB-89CC-831771B31B49}" destId="{09D87749-E778-45F0-B574-1E2CAC5D6ACD}" srcOrd="2" destOrd="0" presId="urn:microsoft.com/office/officeart/2008/layout/LinedList"/>
    <dgm:cxn modelId="{9E4BBD55-9D4C-4E9B-8691-91B34794231B}" type="presParOf" srcId="{F5693434-02EB-49CB-89CC-831771B31B49}" destId="{0E934140-39F0-4CEA-8934-D04A93416E94}" srcOrd="3" destOrd="0" presId="urn:microsoft.com/office/officeart/2008/layout/LinedList"/>
    <dgm:cxn modelId="{26528BF6-69F5-4CAE-B6BB-D00ADCE7B9AF}" type="presParOf" srcId="{0E934140-39F0-4CEA-8934-D04A93416E94}" destId="{9A18ACDC-9072-4CF5-A964-90B804BC39AA}" srcOrd="0" destOrd="0" presId="urn:microsoft.com/office/officeart/2008/layout/LinedList"/>
    <dgm:cxn modelId="{79FADBF4-4960-4A47-9EA8-32F366518066}" type="presParOf" srcId="{0E934140-39F0-4CEA-8934-D04A93416E94}" destId="{45103B65-D5F8-4E02-BED8-D6AE726D1F89}" srcOrd="1" destOrd="0" presId="urn:microsoft.com/office/officeart/2008/layout/LinedList"/>
    <dgm:cxn modelId="{FC2749EF-9CB5-45A2-A7AD-4DC39A3F051A}" type="presParOf" srcId="{F5693434-02EB-49CB-89CC-831771B31B49}" destId="{1596736E-6405-42D8-A921-378B5E5250DC}" srcOrd="4" destOrd="0" presId="urn:microsoft.com/office/officeart/2008/layout/LinedList"/>
    <dgm:cxn modelId="{1D3DF7F9-8034-4102-87FB-901DAC6DC5BA}" type="presParOf" srcId="{F5693434-02EB-49CB-89CC-831771B31B49}" destId="{650F56A9-D91C-45C4-8E7F-B128B966A8AF}" srcOrd="5" destOrd="0" presId="urn:microsoft.com/office/officeart/2008/layout/LinedList"/>
    <dgm:cxn modelId="{1D3A069D-894F-4578-9959-1DFDF43D34A6}" type="presParOf" srcId="{650F56A9-D91C-45C4-8E7F-B128B966A8AF}" destId="{C1B5B186-A649-4A23-A59F-E8418BE0A9A9}" srcOrd="0" destOrd="0" presId="urn:microsoft.com/office/officeart/2008/layout/LinedList"/>
    <dgm:cxn modelId="{5C7E76AD-9D2E-41A4-ACB9-10B14CB2817B}" type="presParOf" srcId="{650F56A9-D91C-45C4-8E7F-B128B966A8AF}" destId="{03672D7F-78D9-455B-B9D4-7F0C5E8C3FF3}" srcOrd="1" destOrd="0" presId="urn:microsoft.com/office/officeart/2008/layout/LinedList"/>
    <dgm:cxn modelId="{F1B21DBE-962B-4F9B-AA77-43DF48D9CC6A}" type="presParOf" srcId="{F5693434-02EB-49CB-89CC-831771B31B49}" destId="{EC6F32C5-2BE1-498B-9F22-7A7960217039}" srcOrd="6" destOrd="0" presId="urn:microsoft.com/office/officeart/2008/layout/LinedList"/>
    <dgm:cxn modelId="{F21256A7-F2D4-4029-8F67-00C067621B27}" type="presParOf" srcId="{F5693434-02EB-49CB-89CC-831771B31B49}" destId="{B11E766D-6754-4889-9B19-0F3C00BA7E60}" srcOrd="7" destOrd="0" presId="urn:microsoft.com/office/officeart/2008/layout/LinedList"/>
    <dgm:cxn modelId="{E5480BB9-F323-46C4-8C66-52E9D88A05C5}" type="presParOf" srcId="{B11E766D-6754-4889-9B19-0F3C00BA7E60}" destId="{5F029764-17B1-4142-8528-4FB579287A99}" srcOrd="0" destOrd="0" presId="urn:microsoft.com/office/officeart/2008/layout/LinedList"/>
    <dgm:cxn modelId="{BFCB0687-084B-4070-B017-AFDD7D00BC52}" type="presParOf" srcId="{B11E766D-6754-4889-9B19-0F3C00BA7E60}" destId="{734E6ACB-E81B-468A-8A83-1231B9E3DAFC}" srcOrd="1" destOrd="0" presId="urn:microsoft.com/office/officeart/2008/layout/LinedList"/>
    <dgm:cxn modelId="{4D982DE7-719D-464D-8A04-0CE8F68D8D18}" type="presParOf" srcId="{F5693434-02EB-49CB-89CC-831771B31B49}" destId="{2AB43A23-E1FD-4C1C-8985-BD3497391C35}" srcOrd="8" destOrd="0" presId="urn:microsoft.com/office/officeart/2008/layout/LinedList"/>
    <dgm:cxn modelId="{A3FDDAE9-884D-44C9-9B37-A52C272A0E00}" type="presParOf" srcId="{F5693434-02EB-49CB-89CC-831771B31B49}" destId="{0AFB1D9E-69B0-4E96-BBF7-E2BA3C2B7AD0}" srcOrd="9" destOrd="0" presId="urn:microsoft.com/office/officeart/2008/layout/LinedList"/>
    <dgm:cxn modelId="{FE9A0C87-4B48-4FA5-8312-18E8C1882D2B}" type="presParOf" srcId="{0AFB1D9E-69B0-4E96-BBF7-E2BA3C2B7AD0}" destId="{CA4FFFD6-E5CF-4B0F-8020-A94FCA040890}" srcOrd="0" destOrd="0" presId="urn:microsoft.com/office/officeart/2008/layout/LinedList"/>
    <dgm:cxn modelId="{3A818BF8-854A-4084-ACA5-5491969A4E0C}" type="presParOf" srcId="{0AFB1D9E-69B0-4E96-BBF7-E2BA3C2B7AD0}" destId="{C4045566-7DD3-44D0-92B3-803F66470DC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1373F-46F7-4125-93A9-AB0E65C18510}">
      <dsp:nvSpPr>
        <dsp:cNvPr id="0" name=""/>
        <dsp:cNvSpPr/>
      </dsp:nvSpPr>
      <dsp:spPr>
        <a:xfrm>
          <a:off x="0" y="646"/>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B855BE-3965-45CC-9201-AE9757EED990}">
      <dsp:nvSpPr>
        <dsp:cNvPr id="0" name=""/>
        <dsp:cNvSpPr/>
      </dsp:nvSpPr>
      <dsp:spPr>
        <a:xfrm>
          <a:off x="0" y="646"/>
          <a:ext cx="6797675" cy="1058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t>Clinical pharmacist with Geisinger’s Medication Therapy and Disease Management Program</a:t>
          </a:r>
        </a:p>
      </dsp:txBody>
      <dsp:txXfrm>
        <a:off x="0" y="646"/>
        <a:ext cx="6797675" cy="1058904"/>
      </dsp:txXfrm>
    </dsp:sp>
    <dsp:sp modelId="{245CBC5B-70E0-499F-91C8-1D35904CEA71}">
      <dsp:nvSpPr>
        <dsp:cNvPr id="0" name=""/>
        <dsp:cNvSpPr/>
      </dsp:nvSpPr>
      <dsp:spPr>
        <a:xfrm>
          <a:off x="0" y="1059551"/>
          <a:ext cx="6797675"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013367-98D3-4FA9-B7A4-9A4CF0B20948}">
      <dsp:nvSpPr>
        <dsp:cNvPr id="0" name=""/>
        <dsp:cNvSpPr/>
      </dsp:nvSpPr>
      <dsp:spPr>
        <a:xfrm>
          <a:off x="0" y="1059551"/>
          <a:ext cx="6797675" cy="1058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t>Outpatient provider specializing in chronic pain and psychiatric medication management</a:t>
          </a:r>
        </a:p>
      </dsp:txBody>
      <dsp:txXfrm>
        <a:off x="0" y="1059551"/>
        <a:ext cx="6797675" cy="1058904"/>
      </dsp:txXfrm>
    </dsp:sp>
    <dsp:sp modelId="{22B5E07A-28BC-4BD8-8E87-AC614BF42601}">
      <dsp:nvSpPr>
        <dsp:cNvPr id="0" name=""/>
        <dsp:cNvSpPr/>
      </dsp:nvSpPr>
      <dsp:spPr>
        <a:xfrm>
          <a:off x="0" y="2118455"/>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5EF478-5B01-4B44-B971-29D8B638AA14}">
      <dsp:nvSpPr>
        <dsp:cNvPr id="0" name=""/>
        <dsp:cNvSpPr/>
      </dsp:nvSpPr>
      <dsp:spPr>
        <a:xfrm>
          <a:off x="0" y="2118455"/>
          <a:ext cx="6797675" cy="1058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t>Prescriptive authority via a collaborative practice agreement with Geisinger providers</a:t>
          </a:r>
        </a:p>
      </dsp:txBody>
      <dsp:txXfrm>
        <a:off x="0" y="2118455"/>
        <a:ext cx="6797675" cy="1058904"/>
      </dsp:txXfrm>
    </dsp:sp>
    <dsp:sp modelId="{FDEDD651-10ED-43EA-B7C1-1B1DE05C2E87}">
      <dsp:nvSpPr>
        <dsp:cNvPr id="0" name=""/>
        <dsp:cNvSpPr/>
      </dsp:nvSpPr>
      <dsp:spPr>
        <a:xfrm>
          <a:off x="0" y="3177360"/>
          <a:ext cx="6797675"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B60131-AE8E-4C99-9215-E72B634B8E85}">
      <dsp:nvSpPr>
        <dsp:cNvPr id="0" name=""/>
        <dsp:cNvSpPr/>
      </dsp:nvSpPr>
      <dsp:spPr>
        <a:xfrm>
          <a:off x="0" y="3177360"/>
          <a:ext cx="6797675" cy="1058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t>Facilitator of hundreds of opioid weans</a:t>
          </a:r>
        </a:p>
      </dsp:txBody>
      <dsp:txXfrm>
        <a:off x="0" y="3177360"/>
        <a:ext cx="6797675" cy="1058904"/>
      </dsp:txXfrm>
    </dsp:sp>
    <dsp:sp modelId="{A0A636FA-C582-497A-BBC1-7A8CC2D76031}">
      <dsp:nvSpPr>
        <dsp:cNvPr id="0" name=""/>
        <dsp:cNvSpPr/>
      </dsp:nvSpPr>
      <dsp:spPr>
        <a:xfrm>
          <a:off x="0" y="4236264"/>
          <a:ext cx="6797675"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E155EF-51BD-49B1-9F5C-6E7DBB9E7F7E}">
      <dsp:nvSpPr>
        <dsp:cNvPr id="0" name=""/>
        <dsp:cNvSpPr/>
      </dsp:nvSpPr>
      <dsp:spPr>
        <a:xfrm>
          <a:off x="0" y="4236264"/>
          <a:ext cx="6797675" cy="1058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t>Unashamed cat dad</a:t>
          </a:r>
        </a:p>
      </dsp:txBody>
      <dsp:txXfrm>
        <a:off x="0" y="4236264"/>
        <a:ext cx="6797675" cy="10589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E66DE-15F8-4008-A17B-05302FB2513B}">
      <dsp:nvSpPr>
        <dsp:cNvPr id="0" name=""/>
        <dsp:cNvSpPr/>
      </dsp:nvSpPr>
      <dsp:spPr>
        <a:xfrm>
          <a:off x="41" y="107575"/>
          <a:ext cx="3986749" cy="10944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154432" rIns="270256" bIns="154432" numCol="1" spcCol="1270" anchor="ctr" anchorCtr="0">
          <a:noAutofit/>
        </a:bodyPr>
        <a:lstStyle/>
        <a:p>
          <a:pPr lvl="0" algn="ctr" defTabSz="1689100">
            <a:lnSpc>
              <a:spcPct val="90000"/>
            </a:lnSpc>
            <a:spcBef>
              <a:spcPct val="0"/>
            </a:spcBef>
            <a:spcAft>
              <a:spcPct val="35000"/>
            </a:spcAft>
          </a:pPr>
          <a:r>
            <a:rPr lang="en-US" sz="3800" kern="1200" dirty="0"/>
            <a:t>Precautions</a:t>
          </a:r>
        </a:p>
      </dsp:txBody>
      <dsp:txXfrm>
        <a:off x="41" y="107575"/>
        <a:ext cx="3986749" cy="1094400"/>
      </dsp:txXfrm>
    </dsp:sp>
    <dsp:sp modelId="{E1DEF6EC-CFAB-4F1C-B540-3BCB8328D947}">
      <dsp:nvSpPr>
        <dsp:cNvPr id="0" name=""/>
        <dsp:cNvSpPr/>
      </dsp:nvSpPr>
      <dsp:spPr>
        <a:xfrm>
          <a:off x="41" y="1201975"/>
          <a:ext cx="3986749" cy="31293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Active or history of substance use disorder</a:t>
          </a:r>
        </a:p>
        <a:p>
          <a:pPr marL="228600" lvl="1" indent="-228600" algn="l" defTabSz="1066800">
            <a:lnSpc>
              <a:spcPct val="90000"/>
            </a:lnSpc>
            <a:spcBef>
              <a:spcPct val="0"/>
            </a:spcBef>
            <a:spcAft>
              <a:spcPct val="15000"/>
            </a:spcAft>
            <a:buChar char="••"/>
          </a:pPr>
          <a:r>
            <a:rPr lang="en-US" sz="2400" kern="1200" dirty="0"/>
            <a:t>Coadministration with sedatives, including benzodiazepines and Z-drugs</a:t>
          </a:r>
        </a:p>
        <a:p>
          <a:pPr marL="228600" lvl="1" indent="-228600" algn="l" defTabSz="1066800">
            <a:lnSpc>
              <a:spcPct val="90000"/>
            </a:lnSpc>
            <a:spcBef>
              <a:spcPct val="0"/>
            </a:spcBef>
            <a:spcAft>
              <a:spcPct val="15000"/>
            </a:spcAft>
            <a:buChar char="••"/>
          </a:pPr>
          <a:r>
            <a:rPr lang="en-US" sz="2400" kern="1200" dirty="0"/>
            <a:t>Patients at high risk for misuse or abuse</a:t>
          </a:r>
        </a:p>
      </dsp:txBody>
      <dsp:txXfrm>
        <a:off x="41" y="1201975"/>
        <a:ext cx="3986749" cy="3129300"/>
      </dsp:txXfrm>
    </dsp:sp>
    <dsp:sp modelId="{E2C41F37-E939-461A-8918-DA21945CBF6B}">
      <dsp:nvSpPr>
        <dsp:cNvPr id="0" name=""/>
        <dsp:cNvSpPr/>
      </dsp:nvSpPr>
      <dsp:spPr>
        <a:xfrm>
          <a:off x="4544935" y="107575"/>
          <a:ext cx="3986749" cy="10944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154432" rIns="270256" bIns="154432" numCol="1" spcCol="1270" anchor="ctr" anchorCtr="0">
          <a:noAutofit/>
        </a:bodyPr>
        <a:lstStyle/>
        <a:p>
          <a:pPr lvl="0" algn="ctr" defTabSz="1689100">
            <a:lnSpc>
              <a:spcPct val="90000"/>
            </a:lnSpc>
            <a:spcBef>
              <a:spcPct val="0"/>
            </a:spcBef>
            <a:spcAft>
              <a:spcPct val="35000"/>
            </a:spcAft>
          </a:pPr>
          <a:r>
            <a:rPr lang="en-US" sz="3800" kern="1200" dirty="0"/>
            <a:t>Contraindications</a:t>
          </a:r>
        </a:p>
      </dsp:txBody>
      <dsp:txXfrm>
        <a:off x="4544935" y="107575"/>
        <a:ext cx="3986749" cy="1094400"/>
      </dsp:txXfrm>
    </dsp:sp>
    <dsp:sp modelId="{B36D3C9E-5C54-4549-9241-4E34A595028D}">
      <dsp:nvSpPr>
        <dsp:cNvPr id="0" name=""/>
        <dsp:cNvSpPr/>
      </dsp:nvSpPr>
      <dsp:spPr>
        <a:xfrm>
          <a:off x="4544935" y="1201975"/>
          <a:ext cx="3986749" cy="31293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Significant respiratory depression</a:t>
          </a:r>
        </a:p>
        <a:p>
          <a:pPr marL="228600" lvl="1" indent="-228600" algn="l" defTabSz="1066800">
            <a:lnSpc>
              <a:spcPct val="90000"/>
            </a:lnSpc>
            <a:spcBef>
              <a:spcPct val="0"/>
            </a:spcBef>
            <a:spcAft>
              <a:spcPct val="15000"/>
            </a:spcAft>
            <a:buChar char="••"/>
          </a:pPr>
          <a:r>
            <a:rPr lang="en-US" sz="2400" kern="1200" dirty="0"/>
            <a:t>Allergy to opioid analgesics</a:t>
          </a:r>
        </a:p>
      </dsp:txBody>
      <dsp:txXfrm>
        <a:off x="4544935" y="1201975"/>
        <a:ext cx="3986749" cy="31293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AE162E-0F5E-4BC7-8579-65253071C9A9}">
      <dsp:nvSpPr>
        <dsp:cNvPr id="0" name=""/>
        <dsp:cNvSpPr/>
      </dsp:nvSpPr>
      <dsp:spPr>
        <a:xfrm>
          <a:off x="0" y="73545"/>
          <a:ext cx="10515600" cy="55165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Slow Wean</a:t>
          </a:r>
        </a:p>
      </dsp:txBody>
      <dsp:txXfrm>
        <a:off x="26930" y="100475"/>
        <a:ext cx="10461740" cy="497795"/>
      </dsp:txXfrm>
    </dsp:sp>
    <dsp:sp modelId="{3C20EBAF-1446-4AF7-B277-36AFB3B4AC45}">
      <dsp:nvSpPr>
        <dsp:cNvPr id="0" name=""/>
        <dsp:cNvSpPr/>
      </dsp:nvSpPr>
      <dsp:spPr>
        <a:xfrm>
          <a:off x="0" y="625200"/>
          <a:ext cx="10515600" cy="123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Weans of ~5-10% every 4 weeks or more</a:t>
          </a:r>
        </a:p>
        <a:p>
          <a:pPr marL="171450" lvl="1" indent="-171450" algn="l" defTabSz="800100">
            <a:lnSpc>
              <a:spcPct val="90000"/>
            </a:lnSpc>
            <a:spcBef>
              <a:spcPct val="0"/>
            </a:spcBef>
            <a:spcAft>
              <a:spcPct val="20000"/>
            </a:spcAft>
            <a:buChar char="••"/>
          </a:pPr>
          <a:r>
            <a:rPr lang="en-US" sz="1800" kern="1200" dirty="0"/>
            <a:t>Much more tolerable for patients</a:t>
          </a:r>
        </a:p>
        <a:p>
          <a:pPr marL="171450" lvl="1" indent="-171450" algn="l" defTabSz="800100">
            <a:lnSpc>
              <a:spcPct val="90000"/>
            </a:lnSpc>
            <a:spcBef>
              <a:spcPct val="0"/>
            </a:spcBef>
            <a:spcAft>
              <a:spcPct val="20000"/>
            </a:spcAft>
            <a:buChar char="••"/>
          </a:pPr>
          <a:r>
            <a:rPr lang="en-US" sz="1800" kern="1200" dirty="0"/>
            <a:t>Allows more time for appropriate pain control to be initiated</a:t>
          </a:r>
        </a:p>
        <a:p>
          <a:pPr marL="171450" lvl="1" indent="-171450" algn="l" defTabSz="800100">
            <a:lnSpc>
              <a:spcPct val="90000"/>
            </a:lnSpc>
            <a:spcBef>
              <a:spcPct val="0"/>
            </a:spcBef>
            <a:spcAft>
              <a:spcPct val="20000"/>
            </a:spcAft>
            <a:buChar char="••"/>
          </a:pPr>
          <a:r>
            <a:rPr lang="en-US" sz="1800" kern="1200" dirty="0"/>
            <a:t>Runs the risk of being dragged out</a:t>
          </a:r>
        </a:p>
      </dsp:txBody>
      <dsp:txXfrm>
        <a:off x="0" y="625200"/>
        <a:ext cx="10515600" cy="1237860"/>
      </dsp:txXfrm>
    </dsp:sp>
    <dsp:sp modelId="{E136DF5C-D160-4F74-813D-15C21A8EEF86}">
      <dsp:nvSpPr>
        <dsp:cNvPr id="0" name=""/>
        <dsp:cNvSpPr/>
      </dsp:nvSpPr>
      <dsp:spPr>
        <a:xfrm>
          <a:off x="0" y="1863060"/>
          <a:ext cx="10515600" cy="55165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Faster Wean</a:t>
          </a:r>
        </a:p>
      </dsp:txBody>
      <dsp:txXfrm>
        <a:off x="26930" y="1889990"/>
        <a:ext cx="10461740" cy="497795"/>
      </dsp:txXfrm>
    </dsp:sp>
    <dsp:sp modelId="{4EAA9803-3A51-4BF7-9C43-EC7058692047}">
      <dsp:nvSpPr>
        <dsp:cNvPr id="0" name=""/>
        <dsp:cNvSpPr/>
      </dsp:nvSpPr>
      <dsp:spPr>
        <a:xfrm>
          <a:off x="0" y="2414715"/>
          <a:ext cx="10515600"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Weans of ~10-15% every 2-4</a:t>
          </a:r>
        </a:p>
        <a:p>
          <a:pPr marL="171450" lvl="1" indent="-171450" algn="l" defTabSz="800100">
            <a:lnSpc>
              <a:spcPct val="90000"/>
            </a:lnSpc>
            <a:spcBef>
              <a:spcPct val="0"/>
            </a:spcBef>
            <a:spcAft>
              <a:spcPct val="20000"/>
            </a:spcAft>
            <a:buChar char="••"/>
          </a:pPr>
          <a:r>
            <a:rPr lang="en-US" sz="1800" kern="1200" dirty="0"/>
            <a:t>Useful when adverse effects or other risks of therapy make opioid therapy non-desirable</a:t>
          </a:r>
        </a:p>
      </dsp:txBody>
      <dsp:txXfrm>
        <a:off x="0" y="2414715"/>
        <a:ext cx="10515600" cy="618930"/>
      </dsp:txXfrm>
    </dsp:sp>
    <dsp:sp modelId="{E6F598A4-C52B-4579-87D3-52F4CCD7AB08}">
      <dsp:nvSpPr>
        <dsp:cNvPr id="0" name=""/>
        <dsp:cNvSpPr/>
      </dsp:nvSpPr>
      <dsp:spPr>
        <a:xfrm>
          <a:off x="0" y="3033645"/>
          <a:ext cx="10515600" cy="55165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Rapid Wean</a:t>
          </a:r>
        </a:p>
      </dsp:txBody>
      <dsp:txXfrm>
        <a:off x="26930" y="3060575"/>
        <a:ext cx="10461740" cy="497795"/>
      </dsp:txXfrm>
    </dsp:sp>
    <dsp:sp modelId="{2CD48CAC-63EC-469C-B172-C23EE268F12D}">
      <dsp:nvSpPr>
        <dsp:cNvPr id="0" name=""/>
        <dsp:cNvSpPr/>
      </dsp:nvSpPr>
      <dsp:spPr>
        <a:xfrm>
          <a:off x="0" y="3585300"/>
          <a:ext cx="10515600" cy="92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Weans of ~20% every 1-2 weeks or faster</a:t>
          </a:r>
        </a:p>
        <a:p>
          <a:pPr marL="171450" lvl="1" indent="-171450" algn="l" defTabSz="800100">
            <a:lnSpc>
              <a:spcPct val="90000"/>
            </a:lnSpc>
            <a:spcBef>
              <a:spcPct val="0"/>
            </a:spcBef>
            <a:spcAft>
              <a:spcPct val="20000"/>
            </a:spcAft>
            <a:buChar char="••"/>
          </a:pPr>
          <a:r>
            <a:rPr lang="en-US" sz="1800" kern="1200" dirty="0"/>
            <a:t>Useful when it is not safe to continue prescribing opioid medications</a:t>
          </a:r>
        </a:p>
        <a:p>
          <a:pPr marL="171450" lvl="1" indent="-171450" algn="l" defTabSz="800100">
            <a:lnSpc>
              <a:spcPct val="90000"/>
            </a:lnSpc>
            <a:spcBef>
              <a:spcPct val="0"/>
            </a:spcBef>
            <a:spcAft>
              <a:spcPct val="20000"/>
            </a:spcAft>
            <a:buChar char="••"/>
          </a:pPr>
          <a:r>
            <a:rPr lang="en-US" sz="1800" kern="1200" dirty="0"/>
            <a:t>Higher risk of withdrawal symptoms</a:t>
          </a:r>
        </a:p>
      </dsp:txBody>
      <dsp:txXfrm>
        <a:off x="0" y="3585300"/>
        <a:ext cx="10515600" cy="9283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429006-FFC1-434E-A74A-04429DA5B8E2}">
      <dsp:nvSpPr>
        <dsp:cNvPr id="0" name=""/>
        <dsp:cNvSpPr/>
      </dsp:nvSpPr>
      <dsp:spPr>
        <a:xfrm>
          <a:off x="3143" y="46599"/>
          <a:ext cx="3064668" cy="662400"/>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kern="1200" dirty="0"/>
            <a:t>Slow Wean</a:t>
          </a:r>
        </a:p>
      </dsp:txBody>
      <dsp:txXfrm>
        <a:off x="3143" y="46599"/>
        <a:ext cx="3064668" cy="662400"/>
      </dsp:txXfrm>
    </dsp:sp>
    <dsp:sp modelId="{54CC1B34-9252-4529-AC43-6691BFA1F324}">
      <dsp:nvSpPr>
        <dsp:cNvPr id="0" name=""/>
        <dsp:cNvSpPr/>
      </dsp:nvSpPr>
      <dsp:spPr>
        <a:xfrm>
          <a:off x="3143" y="708999"/>
          <a:ext cx="3064668" cy="3030479"/>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Patient requesting wean</a:t>
          </a:r>
        </a:p>
        <a:p>
          <a:pPr marL="228600" lvl="1" indent="-228600" algn="l" defTabSz="1022350">
            <a:lnSpc>
              <a:spcPct val="90000"/>
            </a:lnSpc>
            <a:spcBef>
              <a:spcPct val="0"/>
            </a:spcBef>
            <a:spcAft>
              <a:spcPct val="15000"/>
            </a:spcAft>
            <a:buChar char="••"/>
          </a:pPr>
          <a:r>
            <a:rPr lang="en-US" sz="2300" kern="1200" dirty="0"/>
            <a:t>Well controlled pain (regimen de-escalation)</a:t>
          </a:r>
        </a:p>
        <a:p>
          <a:pPr marL="228600" lvl="1" indent="-228600" algn="l" defTabSz="1022350">
            <a:lnSpc>
              <a:spcPct val="90000"/>
            </a:lnSpc>
            <a:spcBef>
              <a:spcPct val="0"/>
            </a:spcBef>
            <a:spcAft>
              <a:spcPct val="15000"/>
            </a:spcAft>
            <a:buChar char="••"/>
          </a:pPr>
          <a:r>
            <a:rPr lang="en-US" sz="2300" kern="1200" dirty="0"/>
            <a:t>Minor adverse effects (constipation, grogginess)</a:t>
          </a:r>
        </a:p>
      </dsp:txBody>
      <dsp:txXfrm>
        <a:off x="3143" y="708999"/>
        <a:ext cx="3064668" cy="3030479"/>
      </dsp:txXfrm>
    </dsp:sp>
    <dsp:sp modelId="{6B180247-C872-43F2-BBDD-034E3FEAD807}">
      <dsp:nvSpPr>
        <dsp:cNvPr id="0" name=""/>
        <dsp:cNvSpPr/>
      </dsp:nvSpPr>
      <dsp:spPr>
        <a:xfrm>
          <a:off x="3496865" y="46599"/>
          <a:ext cx="3064668" cy="662400"/>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kern="1200" dirty="0"/>
            <a:t>Faster Wean</a:t>
          </a:r>
        </a:p>
      </dsp:txBody>
      <dsp:txXfrm>
        <a:off x="3496865" y="46599"/>
        <a:ext cx="3064668" cy="662400"/>
      </dsp:txXfrm>
    </dsp:sp>
    <dsp:sp modelId="{F133B5B1-E646-4D52-9575-110DA4929735}">
      <dsp:nvSpPr>
        <dsp:cNvPr id="0" name=""/>
        <dsp:cNvSpPr/>
      </dsp:nvSpPr>
      <dsp:spPr>
        <a:xfrm>
          <a:off x="3496865" y="708999"/>
          <a:ext cx="3064668" cy="3030479"/>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When risks of therapy outweigh benefits</a:t>
          </a:r>
        </a:p>
        <a:p>
          <a:pPr marL="228600" lvl="1" indent="-228600" algn="l" defTabSz="1022350">
            <a:lnSpc>
              <a:spcPct val="90000"/>
            </a:lnSpc>
            <a:spcBef>
              <a:spcPct val="0"/>
            </a:spcBef>
            <a:spcAft>
              <a:spcPct val="15000"/>
            </a:spcAft>
            <a:buChar char="••"/>
          </a:pPr>
          <a:r>
            <a:rPr lang="en-US" sz="2300" kern="1200" dirty="0"/>
            <a:t>Significant adverse effects (respiratory depression, altered mental status)</a:t>
          </a:r>
        </a:p>
      </dsp:txBody>
      <dsp:txXfrm>
        <a:off x="3496865" y="708999"/>
        <a:ext cx="3064668" cy="3030479"/>
      </dsp:txXfrm>
    </dsp:sp>
    <dsp:sp modelId="{A9CE5A37-E651-4BD1-B4B1-90AEDF1F2FC2}">
      <dsp:nvSpPr>
        <dsp:cNvPr id="0" name=""/>
        <dsp:cNvSpPr/>
      </dsp:nvSpPr>
      <dsp:spPr>
        <a:xfrm>
          <a:off x="6990588" y="46599"/>
          <a:ext cx="3064668" cy="662400"/>
        </a:xfrm>
        <a:prstGeom prst="rect">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kern="1200" dirty="0"/>
            <a:t>Rapid Wean</a:t>
          </a:r>
        </a:p>
      </dsp:txBody>
      <dsp:txXfrm>
        <a:off x="6990588" y="46599"/>
        <a:ext cx="3064668" cy="662400"/>
      </dsp:txXfrm>
    </dsp:sp>
    <dsp:sp modelId="{60B8CDEA-D4DF-4092-BC1E-DF870AD51D91}">
      <dsp:nvSpPr>
        <dsp:cNvPr id="0" name=""/>
        <dsp:cNvSpPr/>
      </dsp:nvSpPr>
      <dsp:spPr>
        <a:xfrm>
          <a:off x="6990588" y="708999"/>
          <a:ext cx="3064668" cy="3030479"/>
        </a:xfrm>
        <a:prstGeom prst="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Violation of medication use contract</a:t>
          </a:r>
        </a:p>
        <a:p>
          <a:pPr marL="228600" lvl="1" indent="-228600" algn="l" defTabSz="1022350">
            <a:lnSpc>
              <a:spcPct val="90000"/>
            </a:lnSpc>
            <a:spcBef>
              <a:spcPct val="0"/>
            </a:spcBef>
            <a:spcAft>
              <a:spcPct val="15000"/>
            </a:spcAft>
            <a:buChar char="••"/>
          </a:pPr>
          <a:r>
            <a:rPr lang="en-US" sz="2300" kern="1200"/>
            <a:t>Recent overdose (intentional or accidental)</a:t>
          </a:r>
          <a:endParaRPr lang="en-US" sz="2300" kern="1200" dirty="0"/>
        </a:p>
      </dsp:txBody>
      <dsp:txXfrm>
        <a:off x="6990588" y="708999"/>
        <a:ext cx="3064668" cy="30304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0FB4B-B3BA-4E52-BD53-0E948618CFEA}">
      <dsp:nvSpPr>
        <dsp:cNvPr id="0" name=""/>
        <dsp:cNvSpPr/>
      </dsp:nvSpPr>
      <dsp:spPr>
        <a:xfrm>
          <a:off x="0" y="44695"/>
          <a:ext cx="6797675" cy="873953"/>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a:t>“You think I’m abusing my medications.”</a:t>
          </a:r>
        </a:p>
      </dsp:txBody>
      <dsp:txXfrm>
        <a:off x="42663" y="87358"/>
        <a:ext cx="6712349" cy="788627"/>
      </dsp:txXfrm>
    </dsp:sp>
    <dsp:sp modelId="{1298F755-4E08-42F3-9307-9DC560F1D780}">
      <dsp:nvSpPr>
        <dsp:cNvPr id="0" name=""/>
        <dsp:cNvSpPr/>
      </dsp:nvSpPr>
      <dsp:spPr>
        <a:xfrm>
          <a:off x="0" y="982009"/>
          <a:ext cx="6797675" cy="873953"/>
        </a:xfrm>
        <a:prstGeom prst="roundRect">
          <a:avLst/>
        </a:prstGeom>
        <a:solidFill>
          <a:schemeClr val="accent2">
            <a:hueOff val="-266365"/>
            <a:satOff val="-117"/>
            <a:lumOff val="31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a:t>“Taking away my opioids will send me into withdrawal.”</a:t>
          </a:r>
        </a:p>
      </dsp:txBody>
      <dsp:txXfrm>
        <a:off x="42663" y="1024672"/>
        <a:ext cx="6712349" cy="788627"/>
      </dsp:txXfrm>
    </dsp:sp>
    <dsp:sp modelId="{CAA2AE3F-0DB6-4972-9D16-7747C1969865}">
      <dsp:nvSpPr>
        <dsp:cNvPr id="0" name=""/>
        <dsp:cNvSpPr/>
      </dsp:nvSpPr>
      <dsp:spPr>
        <a:xfrm>
          <a:off x="0" y="1919322"/>
          <a:ext cx="6797675" cy="873953"/>
        </a:xfrm>
        <a:prstGeom prst="roundRect">
          <a:avLst/>
        </a:prstGeom>
        <a:solidFill>
          <a:schemeClr val="accent2">
            <a:hueOff val="-532730"/>
            <a:satOff val="-234"/>
            <a:lumOff val="62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a:t>“Taking away my opioids will make my pain worse.”</a:t>
          </a:r>
        </a:p>
      </dsp:txBody>
      <dsp:txXfrm>
        <a:off x="42663" y="1961985"/>
        <a:ext cx="6712349" cy="788627"/>
      </dsp:txXfrm>
    </dsp:sp>
    <dsp:sp modelId="{0E98D266-7572-43C0-93AA-D2E93F8F329A}">
      <dsp:nvSpPr>
        <dsp:cNvPr id="0" name=""/>
        <dsp:cNvSpPr/>
      </dsp:nvSpPr>
      <dsp:spPr>
        <a:xfrm>
          <a:off x="0" y="2856636"/>
          <a:ext cx="6797675" cy="873953"/>
        </a:xfrm>
        <a:prstGeom prst="roundRect">
          <a:avLst/>
        </a:prstGeom>
        <a:solidFill>
          <a:schemeClr val="accent2">
            <a:hueOff val="-799094"/>
            <a:satOff val="-352"/>
            <a:lumOff val="94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a:t>“I need my opioids to function.”</a:t>
          </a:r>
        </a:p>
      </dsp:txBody>
      <dsp:txXfrm>
        <a:off x="42663" y="2899299"/>
        <a:ext cx="6712349" cy="788627"/>
      </dsp:txXfrm>
    </dsp:sp>
    <dsp:sp modelId="{A2F6EB9A-4853-499D-9CAB-A77A0512B890}">
      <dsp:nvSpPr>
        <dsp:cNvPr id="0" name=""/>
        <dsp:cNvSpPr/>
      </dsp:nvSpPr>
      <dsp:spPr>
        <a:xfrm>
          <a:off x="0" y="3793949"/>
          <a:ext cx="6797675" cy="873953"/>
        </a:xfrm>
        <a:prstGeom prst="roundRect">
          <a:avLst/>
        </a:prstGeom>
        <a:solidFill>
          <a:schemeClr val="accent2">
            <a:hueOff val="-1065459"/>
            <a:satOff val="-469"/>
            <a:lumOff val="125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a:t>“You’re not going to do anything for my pain after this is done.”</a:t>
          </a:r>
        </a:p>
      </dsp:txBody>
      <dsp:txXfrm>
        <a:off x="42663" y="3836612"/>
        <a:ext cx="6712349" cy="788627"/>
      </dsp:txXfrm>
    </dsp:sp>
    <dsp:sp modelId="{5630366C-5168-4D2D-B48E-1D60C8CE7741}">
      <dsp:nvSpPr>
        <dsp:cNvPr id="0" name=""/>
        <dsp:cNvSpPr/>
      </dsp:nvSpPr>
      <dsp:spPr>
        <a:xfrm>
          <a:off x="0" y="4731262"/>
          <a:ext cx="6797675" cy="873953"/>
        </a:xfrm>
        <a:prstGeom prst="roundRec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a:t>“You’re just doing this because of addicts and/or the government.”</a:t>
          </a:r>
        </a:p>
      </dsp:txBody>
      <dsp:txXfrm>
        <a:off x="42663" y="4773925"/>
        <a:ext cx="6712349" cy="78862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A3B0E-E65E-4532-81D4-7A8BDEE3F487}">
      <dsp:nvSpPr>
        <dsp:cNvPr id="0" name=""/>
        <dsp:cNvSpPr/>
      </dsp:nvSpPr>
      <dsp:spPr>
        <a:xfrm>
          <a:off x="0" y="2758"/>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DE1415-1975-408E-AB5B-69B3B11FED7B}">
      <dsp:nvSpPr>
        <dsp:cNvPr id="0" name=""/>
        <dsp:cNvSpPr/>
      </dsp:nvSpPr>
      <dsp:spPr>
        <a:xfrm>
          <a:off x="0" y="2758"/>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a:t>“Pain is like a fire and a smoke detector system.  Opioids take the battery out of your smoke detector so it can’t go off.  A landlord wouldn’t like you removing your smoke detectors, and your brain doesn’t like you removing your pain receptors.” </a:t>
          </a:r>
        </a:p>
      </dsp:txBody>
      <dsp:txXfrm>
        <a:off x="0" y="2758"/>
        <a:ext cx="6797675" cy="1881464"/>
      </dsp:txXfrm>
    </dsp:sp>
    <dsp:sp modelId="{42BF5D32-4C23-4B12-AF1E-D2D729BBD14B}">
      <dsp:nvSpPr>
        <dsp:cNvPr id="0" name=""/>
        <dsp:cNvSpPr/>
      </dsp:nvSpPr>
      <dsp:spPr>
        <a:xfrm>
          <a:off x="0" y="1884223"/>
          <a:ext cx="6797675" cy="0"/>
        </a:xfrm>
        <a:prstGeom prst="line">
          <a:avLst/>
        </a:prstGeom>
        <a:solidFill>
          <a:schemeClr val="accent2">
            <a:hueOff val="-665912"/>
            <a:satOff val="-293"/>
            <a:lumOff val="784"/>
            <a:alphaOff val="0"/>
          </a:schemeClr>
        </a:solidFill>
        <a:ln w="15875" cap="flat" cmpd="sng" algn="ctr">
          <a:solidFill>
            <a:schemeClr val="accent2">
              <a:hueOff val="-665912"/>
              <a:satOff val="-293"/>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8E78DE-BBCD-427A-82F2-1F16A7050C71}">
      <dsp:nvSpPr>
        <dsp:cNvPr id="0" name=""/>
        <dsp:cNvSpPr/>
      </dsp:nvSpPr>
      <dsp:spPr>
        <a:xfrm>
          <a:off x="0" y="1884223"/>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a:t>“Unfortunately, the medical community thought for years that we should treat pain very aggressively.  It is nothing the patients did wrong.  But now we know better, and we must fix it.”</a:t>
          </a:r>
        </a:p>
      </dsp:txBody>
      <dsp:txXfrm>
        <a:off x="0" y="1884223"/>
        <a:ext cx="6797675" cy="1881464"/>
      </dsp:txXfrm>
    </dsp:sp>
    <dsp:sp modelId="{FDF35757-8CAE-46FF-BF75-4FE4B171F382}">
      <dsp:nvSpPr>
        <dsp:cNvPr id="0" name=""/>
        <dsp:cNvSpPr/>
      </dsp:nvSpPr>
      <dsp:spPr>
        <a:xfrm>
          <a:off x="0" y="3765688"/>
          <a:ext cx="6797675" cy="0"/>
        </a:xfrm>
        <a:prstGeom prst="line">
          <a:avLst/>
        </a:prstGeom>
        <a:solidFill>
          <a:schemeClr val="accent2">
            <a:hueOff val="-1331824"/>
            <a:satOff val="-586"/>
            <a:lumOff val="1569"/>
            <a:alphaOff val="0"/>
          </a:schemeClr>
        </a:solidFill>
        <a:ln w="15875" cap="flat" cmpd="sng" algn="ctr">
          <a:solidFill>
            <a:schemeClr val="accent2">
              <a:hueOff val="-1331824"/>
              <a:satOff val="-586"/>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2BAE60-2393-4BDF-B3B6-CD1AF3ADC02C}">
      <dsp:nvSpPr>
        <dsp:cNvPr id="0" name=""/>
        <dsp:cNvSpPr/>
      </dsp:nvSpPr>
      <dsp:spPr>
        <a:xfrm>
          <a:off x="0" y="3765688"/>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a:t>“My first priority is always your safety; my second priority is your happiness.”</a:t>
          </a:r>
        </a:p>
      </dsp:txBody>
      <dsp:txXfrm>
        <a:off x="0" y="3765688"/>
        <a:ext cx="6797675" cy="18814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C2CF4-FDB8-4E53-AF63-D46B5DF26D93}">
      <dsp:nvSpPr>
        <dsp:cNvPr id="0" name=""/>
        <dsp:cNvSpPr/>
      </dsp:nvSpPr>
      <dsp:spPr>
        <a:xfrm>
          <a:off x="0" y="0"/>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E205D5-9972-4DB7-B80B-24FE109A634D}">
      <dsp:nvSpPr>
        <dsp:cNvPr id="0" name=""/>
        <dsp:cNvSpPr/>
      </dsp:nvSpPr>
      <dsp:spPr>
        <a:xfrm>
          <a:off x="0" y="0"/>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Patient taking MS Contin 60mg twice daily, and oxycodone 5mg four times daily for breakthrough coverage around the clock.</a:t>
          </a:r>
        </a:p>
      </dsp:txBody>
      <dsp:txXfrm>
        <a:off x="0" y="0"/>
        <a:ext cx="6797675" cy="409574"/>
      </dsp:txXfrm>
    </dsp:sp>
    <dsp:sp modelId="{F1E4F304-888E-479C-AE09-E1B67EF067E1}">
      <dsp:nvSpPr>
        <dsp:cNvPr id="0" name=""/>
        <dsp:cNvSpPr/>
      </dsp:nvSpPr>
      <dsp:spPr>
        <a:xfrm>
          <a:off x="0" y="409574"/>
          <a:ext cx="6797675" cy="0"/>
        </a:xfrm>
        <a:prstGeom prst="line">
          <a:avLst/>
        </a:prstGeom>
        <a:solidFill>
          <a:schemeClr val="accent2">
            <a:hueOff val="-88788"/>
            <a:satOff val="-39"/>
            <a:lumOff val="105"/>
            <a:alphaOff val="0"/>
          </a:schemeClr>
        </a:solidFill>
        <a:ln w="15875" cap="flat" cmpd="sng" algn="ctr">
          <a:solidFill>
            <a:schemeClr val="accent2">
              <a:hueOff val="-88788"/>
              <a:satOff val="-39"/>
              <a:lumOff val="10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B616CB-1AEE-4A45-9727-4FA34F535C59}">
      <dsp:nvSpPr>
        <dsp:cNvPr id="0" name=""/>
        <dsp:cNvSpPr/>
      </dsp:nvSpPr>
      <dsp:spPr>
        <a:xfrm>
          <a:off x="0" y="409574"/>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a:t>Month 1: Morphine Sulfate ER 45mg AM + 60mg PM; Oxycodone 5mg QID (135MME)</a:t>
          </a:r>
        </a:p>
      </dsp:txBody>
      <dsp:txXfrm>
        <a:off x="0" y="409574"/>
        <a:ext cx="6797675" cy="409574"/>
      </dsp:txXfrm>
    </dsp:sp>
    <dsp:sp modelId="{AEFC7D6F-965C-44E7-86E0-3C88D903556F}">
      <dsp:nvSpPr>
        <dsp:cNvPr id="0" name=""/>
        <dsp:cNvSpPr/>
      </dsp:nvSpPr>
      <dsp:spPr>
        <a:xfrm>
          <a:off x="0" y="819149"/>
          <a:ext cx="6797675" cy="0"/>
        </a:xfrm>
        <a:prstGeom prst="line">
          <a:avLst/>
        </a:prstGeom>
        <a:solidFill>
          <a:schemeClr val="accent2">
            <a:hueOff val="-177577"/>
            <a:satOff val="-78"/>
            <a:lumOff val="209"/>
            <a:alphaOff val="0"/>
          </a:schemeClr>
        </a:solidFill>
        <a:ln w="15875" cap="flat" cmpd="sng" algn="ctr">
          <a:solidFill>
            <a:schemeClr val="accent2">
              <a:hueOff val="-177577"/>
              <a:satOff val="-78"/>
              <a:lumOff val="20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CDB7D2-1CEE-43EA-AD1D-556459FD01DD}">
      <dsp:nvSpPr>
        <dsp:cNvPr id="0" name=""/>
        <dsp:cNvSpPr/>
      </dsp:nvSpPr>
      <dsp:spPr>
        <a:xfrm>
          <a:off x="0" y="819149"/>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Month 2: Morphine Sulfate ER 45mg AM + 45mg PM; Oxycodone 5mg QID (120MME)</a:t>
          </a:r>
        </a:p>
      </dsp:txBody>
      <dsp:txXfrm>
        <a:off x="0" y="819149"/>
        <a:ext cx="6797675" cy="409574"/>
      </dsp:txXfrm>
    </dsp:sp>
    <dsp:sp modelId="{5C5BB0FC-56BD-4FEC-BDC7-A6EE840990A1}">
      <dsp:nvSpPr>
        <dsp:cNvPr id="0" name=""/>
        <dsp:cNvSpPr/>
      </dsp:nvSpPr>
      <dsp:spPr>
        <a:xfrm>
          <a:off x="0" y="1228724"/>
          <a:ext cx="6797675" cy="0"/>
        </a:xfrm>
        <a:prstGeom prst="line">
          <a:avLst/>
        </a:prstGeom>
        <a:solidFill>
          <a:schemeClr val="accent2">
            <a:hueOff val="-266365"/>
            <a:satOff val="-117"/>
            <a:lumOff val="314"/>
            <a:alphaOff val="0"/>
          </a:schemeClr>
        </a:solidFill>
        <a:ln w="15875" cap="flat" cmpd="sng" algn="ctr">
          <a:solidFill>
            <a:schemeClr val="accent2">
              <a:hueOff val="-266365"/>
              <a:satOff val="-117"/>
              <a:lumOff val="3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F5232C-2F5C-4554-8114-03EEA20D18B1}">
      <dsp:nvSpPr>
        <dsp:cNvPr id="0" name=""/>
        <dsp:cNvSpPr/>
      </dsp:nvSpPr>
      <dsp:spPr>
        <a:xfrm>
          <a:off x="0" y="1228724"/>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Month 3: Morphine Sulfate ER 30mg AM + 45mg PM; Oxycodone 5mg QID (105MME)</a:t>
          </a:r>
        </a:p>
      </dsp:txBody>
      <dsp:txXfrm>
        <a:off x="0" y="1228724"/>
        <a:ext cx="6797675" cy="409574"/>
      </dsp:txXfrm>
    </dsp:sp>
    <dsp:sp modelId="{F6E1F876-26A5-4A94-BAA1-8824361A66ED}">
      <dsp:nvSpPr>
        <dsp:cNvPr id="0" name=""/>
        <dsp:cNvSpPr/>
      </dsp:nvSpPr>
      <dsp:spPr>
        <a:xfrm>
          <a:off x="0" y="1638299"/>
          <a:ext cx="6797675" cy="0"/>
        </a:xfrm>
        <a:prstGeom prst="line">
          <a:avLst/>
        </a:prstGeom>
        <a:solidFill>
          <a:schemeClr val="accent2">
            <a:hueOff val="-355153"/>
            <a:satOff val="-156"/>
            <a:lumOff val="418"/>
            <a:alphaOff val="0"/>
          </a:schemeClr>
        </a:solidFill>
        <a:ln w="15875" cap="flat" cmpd="sng" algn="ctr">
          <a:solidFill>
            <a:schemeClr val="accent2">
              <a:hueOff val="-355153"/>
              <a:satOff val="-156"/>
              <a:lumOff val="4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CD17AD-5F32-4B4B-AB23-326240429342}">
      <dsp:nvSpPr>
        <dsp:cNvPr id="0" name=""/>
        <dsp:cNvSpPr/>
      </dsp:nvSpPr>
      <dsp:spPr>
        <a:xfrm>
          <a:off x="0" y="1638299"/>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Month 4: Morphine Sulfate ER 30mg AM + 30mg PM; Oxycodone 5mg QID (90MME)</a:t>
          </a:r>
        </a:p>
      </dsp:txBody>
      <dsp:txXfrm>
        <a:off x="0" y="1638299"/>
        <a:ext cx="6797675" cy="409574"/>
      </dsp:txXfrm>
    </dsp:sp>
    <dsp:sp modelId="{4D9708AC-0E14-4135-92F9-B114FF9E5184}">
      <dsp:nvSpPr>
        <dsp:cNvPr id="0" name=""/>
        <dsp:cNvSpPr/>
      </dsp:nvSpPr>
      <dsp:spPr>
        <a:xfrm>
          <a:off x="0" y="2047874"/>
          <a:ext cx="6797675" cy="0"/>
        </a:xfrm>
        <a:prstGeom prst="line">
          <a:avLst/>
        </a:prstGeom>
        <a:solidFill>
          <a:schemeClr val="accent2">
            <a:hueOff val="-443941"/>
            <a:satOff val="-195"/>
            <a:lumOff val="523"/>
            <a:alphaOff val="0"/>
          </a:schemeClr>
        </a:solidFill>
        <a:ln w="15875" cap="flat" cmpd="sng" algn="ctr">
          <a:solidFill>
            <a:schemeClr val="accent2">
              <a:hueOff val="-443941"/>
              <a:satOff val="-195"/>
              <a:lumOff val="52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95E9AE-7990-4B8C-AAA5-BE9206822BE5}">
      <dsp:nvSpPr>
        <dsp:cNvPr id="0" name=""/>
        <dsp:cNvSpPr/>
      </dsp:nvSpPr>
      <dsp:spPr>
        <a:xfrm>
          <a:off x="0" y="2047874"/>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Month 5: Morphine Sulfate ER 15mg AM + 30mg PM; Oxycodone 5mg QID (75MME)</a:t>
          </a:r>
        </a:p>
      </dsp:txBody>
      <dsp:txXfrm>
        <a:off x="0" y="2047874"/>
        <a:ext cx="6797675" cy="409574"/>
      </dsp:txXfrm>
    </dsp:sp>
    <dsp:sp modelId="{3665C8D3-1C26-4A73-831C-560EB733319D}">
      <dsp:nvSpPr>
        <dsp:cNvPr id="0" name=""/>
        <dsp:cNvSpPr/>
      </dsp:nvSpPr>
      <dsp:spPr>
        <a:xfrm>
          <a:off x="0" y="2457449"/>
          <a:ext cx="6797675" cy="0"/>
        </a:xfrm>
        <a:prstGeom prst="line">
          <a:avLst/>
        </a:prstGeom>
        <a:solidFill>
          <a:schemeClr val="accent2">
            <a:hueOff val="-532730"/>
            <a:satOff val="-234"/>
            <a:lumOff val="628"/>
            <a:alphaOff val="0"/>
          </a:schemeClr>
        </a:solidFill>
        <a:ln w="15875" cap="flat" cmpd="sng" algn="ctr">
          <a:solidFill>
            <a:schemeClr val="accent2">
              <a:hueOff val="-532730"/>
              <a:satOff val="-234"/>
              <a:lumOff val="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C0DD62-4C4B-4875-B17D-2FA14609395A}">
      <dsp:nvSpPr>
        <dsp:cNvPr id="0" name=""/>
        <dsp:cNvSpPr/>
      </dsp:nvSpPr>
      <dsp:spPr>
        <a:xfrm>
          <a:off x="0" y="2457449"/>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Month 6: Morphine Sulfate ER 15mg AM + 15mg PM; Oxycodone 5mg 5x daily (67.5MME)</a:t>
          </a:r>
        </a:p>
      </dsp:txBody>
      <dsp:txXfrm>
        <a:off x="0" y="2457449"/>
        <a:ext cx="6797675" cy="409574"/>
      </dsp:txXfrm>
    </dsp:sp>
    <dsp:sp modelId="{D186F8C1-1170-4302-BB38-415E39E68E3A}">
      <dsp:nvSpPr>
        <dsp:cNvPr id="0" name=""/>
        <dsp:cNvSpPr/>
      </dsp:nvSpPr>
      <dsp:spPr>
        <a:xfrm>
          <a:off x="0" y="2867024"/>
          <a:ext cx="6797675" cy="0"/>
        </a:xfrm>
        <a:prstGeom prst="line">
          <a:avLst/>
        </a:prstGeom>
        <a:solidFill>
          <a:schemeClr val="accent2">
            <a:hueOff val="-621518"/>
            <a:satOff val="-273"/>
            <a:lumOff val="732"/>
            <a:alphaOff val="0"/>
          </a:schemeClr>
        </a:solidFill>
        <a:ln w="15875" cap="flat" cmpd="sng" algn="ctr">
          <a:solidFill>
            <a:schemeClr val="accent2">
              <a:hueOff val="-621518"/>
              <a:satOff val="-273"/>
              <a:lumOff val="73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8DDD67-74F9-4B97-A3F7-A479E5439A09}">
      <dsp:nvSpPr>
        <dsp:cNvPr id="0" name=""/>
        <dsp:cNvSpPr/>
      </dsp:nvSpPr>
      <dsp:spPr>
        <a:xfrm>
          <a:off x="0" y="2867024"/>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Month 7: Morphine Sulfate ER 15mg PM (no AM dose); Oxycodone 5mg 6x daily (60MME)</a:t>
          </a:r>
        </a:p>
      </dsp:txBody>
      <dsp:txXfrm>
        <a:off x="0" y="2867024"/>
        <a:ext cx="6797675" cy="409574"/>
      </dsp:txXfrm>
    </dsp:sp>
    <dsp:sp modelId="{B6EA67FC-A7D2-457F-BE4F-BA522F4C370A}">
      <dsp:nvSpPr>
        <dsp:cNvPr id="0" name=""/>
        <dsp:cNvSpPr/>
      </dsp:nvSpPr>
      <dsp:spPr>
        <a:xfrm>
          <a:off x="0" y="3276599"/>
          <a:ext cx="6797675" cy="0"/>
        </a:xfrm>
        <a:prstGeom prst="line">
          <a:avLst/>
        </a:prstGeom>
        <a:solidFill>
          <a:schemeClr val="accent2">
            <a:hueOff val="-710306"/>
            <a:satOff val="-313"/>
            <a:lumOff val="837"/>
            <a:alphaOff val="0"/>
          </a:schemeClr>
        </a:solidFill>
        <a:ln w="15875" cap="flat" cmpd="sng" algn="ctr">
          <a:solidFill>
            <a:schemeClr val="accent2">
              <a:hueOff val="-710306"/>
              <a:satOff val="-313"/>
              <a:lumOff val="83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8B1FA0-ABC8-4157-8BF4-48CAE6FF0F07}">
      <dsp:nvSpPr>
        <dsp:cNvPr id="0" name=""/>
        <dsp:cNvSpPr/>
      </dsp:nvSpPr>
      <dsp:spPr>
        <a:xfrm>
          <a:off x="0" y="3276599"/>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Month 8: Stop Morphine Sulfate ER ; continue Oxycodone 5mg 7x daily (52.5MME)</a:t>
          </a:r>
        </a:p>
      </dsp:txBody>
      <dsp:txXfrm>
        <a:off x="0" y="3276599"/>
        <a:ext cx="6797675" cy="409574"/>
      </dsp:txXfrm>
    </dsp:sp>
    <dsp:sp modelId="{8FB52E48-AAAC-4364-96B9-E46BF9DC722A}">
      <dsp:nvSpPr>
        <dsp:cNvPr id="0" name=""/>
        <dsp:cNvSpPr/>
      </dsp:nvSpPr>
      <dsp:spPr>
        <a:xfrm>
          <a:off x="0" y="3686174"/>
          <a:ext cx="6797675" cy="0"/>
        </a:xfrm>
        <a:prstGeom prst="line">
          <a:avLst/>
        </a:prstGeom>
        <a:solidFill>
          <a:schemeClr val="accent2">
            <a:hueOff val="-799094"/>
            <a:satOff val="-352"/>
            <a:lumOff val="941"/>
            <a:alphaOff val="0"/>
          </a:schemeClr>
        </a:solidFill>
        <a:ln w="15875" cap="flat" cmpd="sng" algn="ctr">
          <a:solidFill>
            <a:schemeClr val="accent2">
              <a:hueOff val="-799094"/>
              <a:satOff val="-352"/>
              <a:lumOff val="9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8118F0-15F5-4292-9AFD-96283FBDCC20}">
      <dsp:nvSpPr>
        <dsp:cNvPr id="0" name=""/>
        <dsp:cNvSpPr/>
      </dsp:nvSpPr>
      <dsp:spPr>
        <a:xfrm>
          <a:off x="0" y="3686174"/>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Month 9: Oxycodone 5mg 6x daily (45MME)</a:t>
          </a:r>
        </a:p>
      </dsp:txBody>
      <dsp:txXfrm>
        <a:off x="0" y="3686174"/>
        <a:ext cx="6797675" cy="409574"/>
      </dsp:txXfrm>
    </dsp:sp>
    <dsp:sp modelId="{51DC3C94-BC0D-4343-9183-B4C544BF8EEE}">
      <dsp:nvSpPr>
        <dsp:cNvPr id="0" name=""/>
        <dsp:cNvSpPr/>
      </dsp:nvSpPr>
      <dsp:spPr>
        <a:xfrm>
          <a:off x="0" y="4095749"/>
          <a:ext cx="6797675" cy="0"/>
        </a:xfrm>
        <a:prstGeom prst="line">
          <a:avLst/>
        </a:prstGeom>
        <a:solidFill>
          <a:schemeClr val="accent2">
            <a:hueOff val="-887883"/>
            <a:satOff val="-391"/>
            <a:lumOff val="1046"/>
            <a:alphaOff val="0"/>
          </a:schemeClr>
        </a:solidFill>
        <a:ln w="15875" cap="flat" cmpd="sng" algn="ctr">
          <a:solidFill>
            <a:schemeClr val="accent2">
              <a:hueOff val="-887883"/>
              <a:satOff val="-391"/>
              <a:lumOff val="10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7DCC93-008B-4CCC-803D-228D31B6D997}">
      <dsp:nvSpPr>
        <dsp:cNvPr id="0" name=""/>
        <dsp:cNvSpPr/>
      </dsp:nvSpPr>
      <dsp:spPr>
        <a:xfrm>
          <a:off x="0" y="4095749"/>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Month 10: Oxycodone 5mg 5x daily (37.5MME)</a:t>
          </a:r>
        </a:p>
      </dsp:txBody>
      <dsp:txXfrm>
        <a:off x="0" y="4095749"/>
        <a:ext cx="6797675" cy="409574"/>
      </dsp:txXfrm>
    </dsp:sp>
    <dsp:sp modelId="{7594267F-94DD-4ECA-BACC-80231CEB1B1C}">
      <dsp:nvSpPr>
        <dsp:cNvPr id="0" name=""/>
        <dsp:cNvSpPr/>
      </dsp:nvSpPr>
      <dsp:spPr>
        <a:xfrm>
          <a:off x="0" y="4505324"/>
          <a:ext cx="6797675" cy="0"/>
        </a:xfrm>
        <a:prstGeom prst="line">
          <a:avLst/>
        </a:prstGeom>
        <a:solidFill>
          <a:schemeClr val="accent2">
            <a:hueOff val="-976671"/>
            <a:satOff val="-430"/>
            <a:lumOff val="1151"/>
            <a:alphaOff val="0"/>
          </a:schemeClr>
        </a:solidFill>
        <a:ln w="15875" cap="flat" cmpd="sng" algn="ctr">
          <a:solidFill>
            <a:schemeClr val="accent2">
              <a:hueOff val="-976671"/>
              <a:satOff val="-430"/>
              <a:lumOff val="115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679BEE-CE63-4F32-B91B-FEC4FC4B9B60}">
      <dsp:nvSpPr>
        <dsp:cNvPr id="0" name=""/>
        <dsp:cNvSpPr/>
      </dsp:nvSpPr>
      <dsp:spPr>
        <a:xfrm>
          <a:off x="0" y="4505324"/>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Month 11: Oxycodone 5mg 4x daily (30MME)</a:t>
          </a:r>
        </a:p>
      </dsp:txBody>
      <dsp:txXfrm>
        <a:off x="0" y="4505324"/>
        <a:ext cx="6797675" cy="409574"/>
      </dsp:txXfrm>
    </dsp:sp>
    <dsp:sp modelId="{1C9DF706-7F7C-411E-B41E-EB33E2A511BC}">
      <dsp:nvSpPr>
        <dsp:cNvPr id="0" name=""/>
        <dsp:cNvSpPr/>
      </dsp:nvSpPr>
      <dsp:spPr>
        <a:xfrm>
          <a:off x="0" y="4914899"/>
          <a:ext cx="6797675" cy="0"/>
        </a:xfrm>
        <a:prstGeom prst="line">
          <a:avLst/>
        </a:prstGeom>
        <a:solidFill>
          <a:schemeClr val="accent2">
            <a:hueOff val="-1065459"/>
            <a:satOff val="-469"/>
            <a:lumOff val="1255"/>
            <a:alphaOff val="0"/>
          </a:schemeClr>
        </a:solidFill>
        <a:ln w="15875" cap="flat" cmpd="sng" algn="ctr">
          <a:solidFill>
            <a:schemeClr val="accent2">
              <a:hueOff val="-1065459"/>
              <a:satOff val="-469"/>
              <a:lumOff val="12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CE9CF3-2DBB-4EDD-9BBA-D5DA4B99F40C}">
      <dsp:nvSpPr>
        <dsp:cNvPr id="0" name=""/>
        <dsp:cNvSpPr/>
      </dsp:nvSpPr>
      <dsp:spPr>
        <a:xfrm>
          <a:off x="0" y="4914899"/>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Month 12: Oxycodone 5mg 3x daily (22.5MME)</a:t>
          </a:r>
        </a:p>
      </dsp:txBody>
      <dsp:txXfrm>
        <a:off x="0" y="4914899"/>
        <a:ext cx="6797675" cy="409574"/>
      </dsp:txXfrm>
    </dsp:sp>
    <dsp:sp modelId="{12FB6B03-CEDD-413F-95EC-A11E5EBBE1E9}">
      <dsp:nvSpPr>
        <dsp:cNvPr id="0" name=""/>
        <dsp:cNvSpPr/>
      </dsp:nvSpPr>
      <dsp:spPr>
        <a:xfrm>
          <a:off x="0" y="5324474"/>
          <a:ext cx="6797675" cy="0"/>
        </a:xfrm>
        <a:prstGeom prst="line">
          <a:avLst/>
        </a:prstGeom>
        <a:solidFill>
          <a:schemeClr val="accent2">
            <a:hueOff val="-1154248"/>
            <a:satOff val="-508"/>
            <a:lumOff val="1360"/>
            <a:alphaOff val="0"/>
          </a:schemeClr>
        </a:solidFill>
        <a:ln w="15875" cap="flat" cmpd="sng" algn="ctr">
          <a:solidFill>
            <a:schemeClr val="accent2">
              <a:hueOff val="-1154248"/>
              <a:satOff val="-508"/>
              <a:lumOff val="136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29177A-E26B-4A65-A109-58C55126790B}">
      <dsp:nvSpPr>
        <dsp:cNvPr id="0" name=""/>
        <dsp:cNvSpPr/>
      </dsp:nvSpPr>
      <dsp:spPr>
        <a:xfrm>
          <a:off x="0" y="5324474"/>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Month 13: Oxycodone 5mg 2x daily (15MME)</a:t>
          </a:r>
        </a:p>
      </dsp:txBody>
      <dsp:txXfrm>
        <a:off x="0" y="5324474"/>
        <a:ext cx="6797675" cy="409574"/>
      </dsp:txXfrm>
    </dsp:sp>
    <dsp:sp modelId="{58F2B231-E7C0-4898-B89E-53161CA7D3AB}">
      <dsp:nvSpPr>
        <dsp:cNvPr id="0" name=""/>
        <dsp:cNvSpPr/>
      </dsp:nvSpPr>
      <dsp:spPr>
        <a:xfrm>
          <a:off x="0" y="5734049"/>
          <a:ext cx="6797675" cy="0"/>
        </a:xfrm>
        <a:prstGeom prst="line">
          <a:avLst/>
        </a:prstGeom>
        <a:solidFill>
          <a:schemeClr val="accent2">
            <a:hueOff val="-1243036"/>
            <a:satOff val="-547"/>
            <a:lumOff val="1464"/>
            <a:alphaOff val="0"/>
          </a:schemeClr>
        </a:solidFill>
        <a:ln w="15875" cap="flat" cmpd="sng" algn="ctr">
          <a:solidFill>
            <a:schemeClr val="accent2">
              <a:hueOff val="-1243036"/>
              <a:satOff val="-547"/>
              <a:lumOff val="14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E6CA87-392E-430D-9C8F-D4E85E78CFB7}">
      <dsp:nvSpPr>
        <dsp:cNvPr id="0" name=""/>
        <dsp:cNvSpPr/>
      </dsp:nvSpPr>
      <dsp:spPr>
        <a:xfrm>
          <a:off x="0" y="5734049"/>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Month 14: Oxycodone 5mg 1x daily (7.5MME)</a:t>
          </a:r>
        </a:p>
      </dsp:txBody>
      <dsp:txXfrm>
        <a:off x="0" y="5734049"/>
        <a:ext cx="6797675" cy="409574"/>
      </dsp:txXfrm>
    </dsp:sp>
    <dsp:sp modelId="{44C7CB6A-7F7B-409E-B968-F15FB1F29965}">
      <dsp:nvSpPr>
        <dsp:cNvPr id="0" name=""/>
        <dsp:cNvSpPr/>
      </dsp:nvSpPr>
      <dsp:spPr>
        <a:xfrm>
          <a:off x="0" y="6143624"/>
          <a:ext cx="6797675" cy="0"/>
        </a:xfrm>
        <a:prstGeom prst="line">
          <a:avLst/>
        </a:prstGeom>
        <a:solidFill>
          <a:schemeClr val="accent2">
            <a:hueOff val="-1331824"/>
            <a:satOff val="-586"/>
            <a:lumOff val="1569"/>
            <a:alphaOff val="0"/>
          </a:schemeClr>
        </a:solidFill>
        <a:ln w="15875" cap="flat" cmpd="sng" algn="ctr">
          <a:solidFill>
            <a:schemeClr val="accent2">
              <a:hueOff val="-1331824"/>
              <a:satOff val="-586"/>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13D149-8F48-4C70-83B9-67578AE76502}">
      <dsp:nvSpPr>
        <dsp:cNvPr id="0" name=""/>
        <dsp:cNvSpPr/>
      </dsp:nvSpPr>
      <dsp:spPr>
        <a:xfrm>
          <a:off x="0" y="6143624"/>
          <a:ext cx="6797675" cy="409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a:t>Stop</a:t>
          </a:r>
        </a:p>
      </dsp:txBody>
      <dsp:txXfrm>
        <a:off x="0" y="6143624"/>
        <a:ext cx="6797675" cy="4095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F0D3EB-C089-48A9-ADA4-BC31A1ADDB1D}">
      <dsp:nvSpPr>
        <dsp:cNvPr id="0" name=""/>
        <dsp:cNvSpPr/>
      </dsp:nvSpPr>
      <dsp:spPr>
        <a:xfrm>
          <a:off x="0" y="765"/>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8F8B08-3EF7-4917-8CFB-1E98DB5F87F1}">
      <dsp:nvSpPr>
        <dsp:cNvPr id="0" name=""/>
        <dsp:cNvSpPr/>
      </dsp:nvSpPr>
      <dsp:spPr>
        <a:xfrm>
          <a:off x="0" y="765"/>
          <a:ext cx="6797675" cy="125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t>“These medications work overtime to help prevent the pain you will be in tomorrow.  I don’t expect you to notice anything after you take the medicine, but after a few weeks, you should wake up with less pain.”</a:t>
          </a:r>
        </a:p>
      </dsp:txBody>
      <dsp:txXfrm>
        <a:off x="0" y="765"/>
        <a:ext cx="6797675" cy="1253183"/>
      </dsp:txXfrm>
    </dsp:sp>
    <dsp:sp modelId="{09D87749-E778-45F0-B574-1E2CAC5D6ACD}">
      <dsp:nvSpPr>
        <dsp:cNvPr id="0" name=""/>
        <dsp:cNvSpPr/>
      </dsp:nvSpPr>
      <dsp:spPr>
        <a:xfrm>
          <a:off x="0" y="1253949"/>
          <a:ext cx="6797675" cy="0"/>
        </a:xfrm>
        <a:prstGeom prst="line">
          <a:avLst/>
        </a:prstGeom>
        <a:solidFill>
          <a:schemeClr val="accent2">
            <a:hueOff val="-332956"/>
            <a:satOff val="-147"/>
            <a:lumOff val="392"/>
            <a:alphaOff val="0"/>
          </a:schemeClr>
        </a:solidFill>
        <a:ln w="15875" cap="flat" cmpd="sng" algn="ctr">
          <a:solidFill>
            <a:schemeClr val="accent2">
              <a:hueOff val="-332956"/>
              <a:satOff val="-147"/>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18ACDC-9072-4CF5-A964-90B804BC39AA}">
      <dsp:nvSpPr>
        <dsp:cNvPr id="0" name=""/>
        <dsp:cNvSpPr/>
      </dsp:nvSpPr>
      <dsp:spPr>
        <a:xfrm>
          <a:off x="0" y="1253949"/>
          <a:ext cx="6797675" cy="125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t>“While these medications don’t work as fast, we have found they tend to work just about as well – if not better – and are much safer for long term use.”</a:t>
          </a:r>
        </a:p>
      </dsp:txBody>
      <dsp:txXfrm>
        <a:off x="0" y="1253949"/>
        <a:ext cx="6797675" cy="1253183"/>
      </dsp:txXfrm>
    </dsp:sp>
    <dsp:sp modelId="{1596736E-6405-42D8-A921-378B5E5250DC}">
      <dsp:nvSpPr>
        <dsp:cNvPr id="0" name=""/>
        <dsp:cNvSpPr/>
      </dsp:nvSpPr>
      <dsp:spPr>
        <a:xfrm>
          <a:off x="0" y="2507133"/>
          <a:ext cx="6797675" cy="0"/>
        </a:xfrm>
        <a:prstGeom prst="line">
          <a:avLst/>
        </a:prstGeom>
        <a:solidFill>
          <a:schemeClr val="accent2">
            <a:hueOff val="-665912"/>
            <a:satOff val="-293"/>
            <a:lumOff val="784"/>
            <a:alphaOff val="0"/>
          </a:schemeClr>
        </a:solidFill>
        <a:ln w="15875" cap="flat" cmpd="sng" algn="ctr">
          <a:solidFill>
            <a:schemeClr val="accent2">
              <a:hueOff val="-665912"/>
              <a:satOff val="-293"/>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B5B186-A649-4A23-A59F-E8418BE0A9A9}">
      <dsp:nvSpPr>
        <dsp:cNvPr id="0" name=""/>
        <dsp:cNvSpPr/>
      </dsp:nvSpPr>
      <dsp:spPr>
        <a:xfrm>
          <a:off x="0" y="2507133"/>
          <a:ext cx="6797675" cy="125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t>“If we see side effects with these medications, they tend to be in the first week or two and then go away.”</a:t>
          </a:r>
        </a:p>
      </dsp:txBody>
      <dsp:txXfrm>
        <a:off x="0" y="2507133"/>
        <a:ext cx="6797675" cy="1253183"/>
      </dsp:txXfrm>
    </dsp:sp>
    <dsp:sp modelId="{EC6F32C5-2BE1-498B-9F22-7A7960217039}">
      <dsp:nvSpPr>
        <dsp:cNvPr id="0" name=""/>
        <dsp:cNvSpPr/>
      </dsp:nvSpPr>
      <dsp:spPr>
        <a:xfrm>
          <a:off x="0" y="3760316"/>
          <a:ext cx="6797675" cy="0"/>
        </a:xfrm>
        <a:prstGeom prst="line">
          <a:avLst/>
        </a:prstGeom>
        <a:solidFill>
          <a:schemeClr val="accent2">
            <a:hueOff val="-998868"/>
            <a:satOff val="-440"/>
            <a:lumOff val="1177"/>
            <a:alphaOff val="0"/>
          </a:schemeClr>
        </a:solidFill>
        <a:ln w="15875" cap="flat" cmpd="sng" algn="ctr">
          <a:solidFill>
            <a:schemeClr val="accent2">
              <a:hueOff val="-998868"/>
              <a:satOff val="-440"/>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029764-17B1-4142-8528-4FB579287A99}">
      <dsp:nvSpPr>
        <dsp:cNvPr id="0" name=""/>
        <dsp:cNvSpPr/>
      </dsp:nvSpPr>
      <dsp:spPr>
        <a:xfrm>
          <a:off x="0" y="3760316"/>
          <a:ext cx="6797675" cy="125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t>“These medications take time to work.  I want you to at least try this medication until I see you next, and please let me know before you decide to stop it.”</a:t>
          </a:r>
        </a:p>
      </dsp:txBody>
      <dsp:txXfrm>
        <a:off x="0" y="3760316"/>
        <a:ext cx="6797675" cy="1253183"/>
      </dsp:txXfrm>
    </dsp:sp>
    <dsp:sp modelId="{2AB43A23-E1FD-4C1C-8985-BD3497391C35}">
      <dsp:nvSpPr>
        <dsp:cNvPr id="0" name=""/>
        <dsp:cNvSpPr/>
      </dsp:nvSpPr>
      <dsp:spPr>
        <a:xfrm>
          <a:off x="0" y="5013500"/>
          <a:ext cx="6797675" cy="0"/>
        </a:xfrm>
        <a:prstGeom prst="line">
          <a:avLst/>
        </a:prstGeom>
        <a:solidFill>
          <a:schemeClr val="accent2">
            <a:hueOff val="-1331824"/>
            <a:satOff val="-586"/>
            <a:lumOff val="1569"/>
            <a:alphaOff val="0"/>
          </a:schemeClr>
        </a:solidFill>
        <a:ln w="15875" cap="flat" cmpd="sng" algn="ctr">
          <a:solidFill>
            <a:schemeClr val="accent2">
              <a:hueOff val="-1331824"/>
              <a:satOff val="-586"/>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4FFFD6-E5CF-4B0F-8020-A94FCA040890}">
      <dsp:nvSpPr>
        <dsp:cNvPr id="0" name=""/>
        <dsp:cNvSpPr/>
      </dsp:nvSpPr>
      <dsp:spPr>
        <a:xfrm>
          <a:off x="0" y="5013500"/>
          <a:ext cx="6797675" cy="125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t>“Unfortunately, pain management is a lot of trial and error.  It might take us a few tries to figure out which medication works best for you.  But we have a lot of options we can consider.”</a:t>
          </a:r>
        </a:p>
      </dsp:txBody>
      <dsp:txXfrm>
        <a:off x="0" y="5013500"/>
        <a:ext cx="6797675" cy="125318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322C8E-FDBB-43F0-B3F4-74F9D3806742}"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CAAA-9136-4790-B4DC-0EE88710259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73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22C8E-FDBB-43F0-B3F4-74F9D3806742}"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CAAA-9136-4790-B4DC-0EE887102592}" type="slidenum">
              <a:rPr lang="en-US" smtClean="0"/>
              <a:t>‹#›</a:t>
            </a:fld>
            <a:endParaRPr lang="en-US"/>
          </a:p>
        </p:txBody>
      </p:sp>
    </p:spTree>
    <p:extLst>
      <p:ext uri="{BB962C8B-B14F-4D97-AF65-F5344CB8AC3E}">
        <p14:creationId xmlns:p14="http://schemas.microsoft.com/office/powerpoint/2010/main" val="3816190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22C8E-FDBB-43F0-B3F4-74F9D3806742}"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CAAA-9136-4790-B4DC-0EE887102592}" type="slidenum">
              <a:rPr lang="en-US" smtClean="0"/>
              <a:t>‹#›</a:t>
            </a:fld>
            <a:endParaRPr lang="en-US"/>
          </a:p>
        </p:txBody>
      </p:sp>
    </p:spTree>
    <p:extLst>
      <p:ext uri="{BB962C8B-B14F-4D97-AF65-F5344CB8AC3E}">
        <p14:creationId xmlns:p14="http://schemas.microsoft.com/office/powerpoint/2010/main" val="344412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22C8E-FDBB-43F0-B3F4-74F9D3806742}"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CAAA-9136-4790-B4DC-0EE887102592}" type="slidenum">
              <a:rPr lang="en-US" smtClean="0"/>
              <a:t>‹#›</a:t>
            </a:fld>
            <a:endParaRPr lang="en-US"/>
          </a:p>
        </p:txBody>
      </p:sp>
    </p:spTree>
    <p:extLst>
      <p:ext uri="{BB962C8B-B14F-4D97-AF65-F5344CB8AC3E}">
        <p14:creationId xmlns:p14="http://schemas.microsoft.com/office/powerpoint/2010/main" val="738324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322C8E-FDBB-43F0-B3F4-74F9D3806742}"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CAAA-9136-4790-B4DC-0EE88710259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060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322C8E-FDBB-43F0-B3F4-74F9D3806742}"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BCAAA-9136-4790-B4DC-0EE887102592}" type="slidenum">
              <a:rPr lang="en-US" smtClean="0"/>
              <a:t>‹#›</a:t>
            </a:fld>
            <a:endParaRPr lang="en-US"/>
          </a:p>
        </p:txBody>
      </p:sp>
    </p:spTree>
    <p:extLst>
      <p:ext uri="{BB962C8B-B14F-4D97-AF65-F5344CB8AC3E}">
        <p14:creationId xmlns:p14="http://schemas.microsoft.com/office/powerpoint/2010/main" val="1402233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322C8E-FDBB-43F0-B3F4-74F9D3806742}"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3BCAAA-9136-4790-B4DC-0EE887102592}" type="slidenum">
              <a:rPr lang="en-US" smtClean="0"/>
              <a:t>‹#›</a:t>
            </a:fld>
            <a:endParaRPr lang="en-US"/>
          </a:p>
        </p:txBody>
      </p:sp>
    </p:spTree>
    <p:extLst>
      <p:ext uri="{BB962C8B-B14F-4D97-AF65-F5344CB8AC3E}">
        <p14:creationId xmlns:p14="http://schemas.microsoft.com/office/powerpoint/2010/main" val="128239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322C8E-FDBB-43F0-B3F4-74F9D3806742}" type="datetimeFigureOut">
              <a:rPr lang="en-US" smtClean="0"/>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3BCAAA-9136-4790-B4DC-0EE887102592}" type="slidenum">
              <a:rPr lang="en-US" smtClean="0"/>
              <a:t>‹#›</a:t>
            </a:fld>
            <a:endParaRPr lang="en-US"/>
          </a:p>
        </p:txBody>
      </p:sp>
    </p:spTree>
    <p:extLst>
      <p:ext uri="{BB962C8B-B14F-4D97-AF65-F5344CB8AC3E}">
        <p14:creationId xmlns:p14="http://schemas.microsoft.com/office/powerpoint/2010/main" val="148751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A322C8E-FDBB-43F0-B3F4-74F9D3806742}" type="datetimeFigureOut">
              <a:rPr lang="en-US" smtClean="0"/>
              <a:t>4/10/2023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43BCAAA-9136-4790-B4DC-0EE887102592}" type="slidenum">
              <a:rPr lang="en-US" smtClean="0"/>
              <a:t>‹#›</a:t>
            </a:fld>
            <a:endParaRPr lang="en-US"/>
          </a:p>
        </p:txBody>
      </p:sp>
    </p:spTree>
    <p:extLst>
      <p:ext uri="{BB962C8B-B14F-4D97-AF65-F5344CB8AC3E}">
        <p14:creationId xmlns:p14="http://schemas.microsoft.com/office/powerpoint/2010/main" val="56798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A322C8E-FDBB-43F0-B3F4-74F9D3806742}" type="datetimeFigureOut">
              <a:rPr lang="en-US" smtClean="0"/>
              <a:t>4/10/2023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43BCAAA-9136-4790-B4DC-0EE887102592}" type="slidenum">
              <a:rPr lang="en-US" smtClean="0"/>
              <a:t>‹#›</a:t>
            </a:fld>
            <a:endParaRPr lang="en-US"/>
          </a:p>
        </p:txBody>
      </p:sp>
    </p:spTree>
    <p:extLst>
      <p:ext uri="{BB962C8B-B14F-4D97-AF65-F5344CB8AC3E}">
        <p14:creationId xmlns:p14="http://schemas.microsoft.com/office/powerpoint/2010/main" val="45535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322C8E-FDBB-43F0-B3F4-74F9D3806742}"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BCAAA-9136-4790-B4DC-0EE887102592}" type="slidenum">
              <a:rPr lang="en-US" smtClean="0"/>
              <a:t>‹#›</a:t>
            </a:fld>
            <a:endParaRPr lang="en-US"/>
          </a:p>
        </p:txBody>
      </p:sp>
    </p:spTree>
    <p:extLst>
      <p:ext uri="{BB962C8B-B14F-4D97-AF65-F5344CB8AC3E}">
        <p14:creationId xmlns:p14="http://schemas.microsoft.com/office/powerpoint/2010/main" val="3707779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A322C8E-FDBB-43F0-B3F4-74F9D3806742}" type="datetimeFigureOut">
              <a:rPr lang="en-US" smtClean="0"/>
              <a:t>4/10/2023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43BCAAA-9136-4790-B4DC-0EE88710259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9416304"/>
      </p:ext>
    </p:extLst>
  </p:cSld>
  <p:clrMap bg1="lt1" tx1="dk1" bg2="lt2" tx2="dk2" accent1="accent1" accent2="accent2" accent3="accent3" accent4="accent4" accent5="accent5" accent6="accent6" hlink="hlink" folHlink="folHlink"/>
  <p:sldLayoutIdLst>
    <p:sldLayoutId id="2147484336" r:id="rId1"/>
    <p:sldLayoutId id="2147484337" r:id="rId2"/>
    <p:sldLayoutId id="2147484338" r:id="rId3"/>
    <p:sldLayoutId id="2147484339" r:id="rId4"/>
    <p:sldLayoutId id="2147484340" r:id="rId5"/>
    <p:sldLayoutId id="2147484341" r:id="rId6"/>
    <p:sldLayoutId id="2147484342" r:id="rId7"/>
    <p:sldLayoutId id="2147484343" r:id="rId8"/>
    <p:sldLayoutId id="2147484344" r:id="rId9"/>
    <p:sldLayoutId id="2147484345" r:id="rId10"/>
    <p:sldLayoutId id="214748434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F2D33-053E-9096-6A1C-76BBC72B76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C340B9-4787-2DFF-3E23-346B58641BAA}"/>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2CC20A5E-FDC1-F822-8E82-B71FA8BCC762}"/>
              </a:ext>
            </a:extLst>
          </p:cNvPr>
          <p:cNvPicPr>
            <a:picLocks noChangeAspect="1"/>
          </p:cNvPicPr>
          <p:nvPr/>
        </p:nvPicPr>
        <p:blipFill>
          <a:blip r:embed="rId2"/>
          <a:stretch>
            <a:fillRect/>
          </a:stretch>
        </p:blipFill>
        <p:spPr>
          <a:xfrm>
            <a:off x="0" y="-1"/>
            <a:ext cx="12192000" cy="6943895"/>
          </a:xfrm>
          <a:prstGeom prst="rect">
            <a:avLst/>
          </a:prstGeom>
        </p:spPr>
      </p:pic>
    </p:spTree>
    <p:extLst>
      <p:ext uri="{BB962C8B-B14F-4D97-AF65-F5344CB8AC3E}">
        <p14:creationId xmlns:p14="http://schemas.microsoft.com/office/powerpoint/2010/main" val="2053257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6B2D3-A866-4B42-D361-1A1813559340}"/>
              </a:ext>
            </a:extLst>
          </p:cNvPr>
          <p:cNvSpPr>
            <a:spLocks noGrp="1"/>
          </p:cNvSpPr>
          <p:nvPr>
            <p:ph type="title"/>
          </p:nvPr>
        </p:nvSpPr>
        <p:spPr/>
        <p:txBody>
          <a:bodyPr/>
          <a:lstStyle/>
          <a:p>
            <a:r>
              <a:rPr lang="en-US" dirty="0"/>
              <a:t>Long Term Risks of Opioids</a:t>
            </a:r>
          </a:p>
        </p:txBody>
      </p:sp>
      <p:sp>
        <p:nvSpPr>
          <p:cNvPr id="3" name="Content Placeholder 2">
            <a:extLst>
              <a:ext uri="{FF2B5EF4-FFF2-40B4-BE49-F238E27FC236}">
                <a16:creationId xmlns:a16="http://schemas.microsoft.com/office/drawing/2014/main" id="{6B2E143F-0FD6-452E-AC44-C594A6AAE79F}"/>
              </a:ext>
            </a:extLst>
          </p:cNvPr>
          <p:cNvSpPr>
            <a:spLocks noGrp="1"/>
          </p:cNvSpPr>
          <p:nvPr>
            <p:ph idx="1"/>
          </p:nvPr>
        </p:nvSpPr>
        <p:spPr/>
        <p:txBody>
          <a:bodyPr>
            <a:normAutofit/>
          </a:bodyPr>
          <a:lstStyle/>
          <a:p>
            <a:pPr>
              <a:buFont typeface="Wingdings" panose="05000000000000000000" pitchFamily="2" charset="2"/>
              <a:buChar char="Ø"/>
            </a:pPr>
            <a:r>
              <a:rPr lang="en-US" sz="2400" dirty="0"/>
              <a:t>Hormonal imbalances</a:t>
            </a:r>
          </a:p>
          <a:p>
            <a:pPr>
              <a:buFont typeface="Wingdings" panose="05000000000000000000" pitchFamily="2" charset="2"/>
              <a:buChar char="Ø"/>
            </a:pPr>
            <a:r>
              <a:rPr lang="en-US" sz="2400" dirty="0"/>
              <a:t>Tolerance</a:t>
            </a:r>
          </a:p>
          <a:p>
            <a:pPr>
              <a:buFont typeface="Wingdings" panose="05000000000000000000" pitchFamily="2" charset="2"/>
              <a:buChar char="Ø"/>
            </a:pPr>
            <a:r>
              <a:rPr lang="en-US" sz="2400" dirty="0"/>
              <a:t>Opioid induced hyperalgesia (OIH)</a:t>
            </a:r>
          </a:p>
        </p:txBody>
      </p:sp>
    </p:spTree>
    <p:extLst>
      <p:ext uri="{BB962C8B-B14F-4D97-AF65-F5344CB8AC3E}">
        <p14:creationId xmlns:p14="http://schemas.microsoft.com/office/powerpoint/2010/main" val="3304625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FD258-1361-DB5F-B8DF-6004E437746B}"/>
              </a:ext>
            </a:extLst>
          </p:cNvPr>
          <p:cNvSpPr>
            <a:spLocks noGrp="1"/>
          </p:cNvSpPr>
          <p:nvPr>
            <p:ph type="title"/>
          </p:nvPr>
        </p:nvSpPr>
        <p:spPr/>
        <p:txBody>
          <a:bodyPr/>
          <a:lstStyle/>
          <a:p>
            <a:r>
              <a:rPr lang="en-US" dirty="0"/>
              <a:t>Opioid Induced Hyperalgesia</a:t>
            </a:r>
          </a:p>
        </p:txBody>
      </p:sp>
      <p:sp>
        <p:nvSpPr>
          <p:cNvPr id="3" name="Content Placeholder 2">
            <a:extLst>
              <a:ext uri="{FF2B5EF4-FFF2-40B4-BE49-F238E27FC236}">
                <a16:creationId xmlns:a16="http://schemas.microsoft.com/office/drawing/2014/main" id="{841D3E51-2357-CFF6-B16E-235FE8CFD356}"/>
              </a:ext>
            </a:extLst>
          </p:cNvPr>
          <p:cNvSpPr>
            <a:spLocks noGrp="1"/>
          </p:cNvSpPr>
          <p:nvPr>
            <p:ph idx="1"/>
          </p:nvPr>
        </p:nvSpPr>
        <p:spPr>
          <a:xfrm>
            <a:off x="1097280" y="1825624"/>
            <a:ext cx="10058400" cy="4559133"/>
          </a:xfrm>
        </p:spPr>
        <p:txBody>
          <a:bodyPr>
            <a:normAutofit/>
          </a:bodyPr>
          <a:lstStyle/>
          <a:p>
            <a:pPr>
              <a:buFont typeface="Wingdings" panose="05000000000000000000" pitchFamily="2" charset="2"/>
              <a:buChar char="Ø"/>
            </a:pPr>
            <a:r>
              <a:rPr lang="en-US" sz="2400" dirty="0"/>
              <a:t>Long term exposure to opioid analgesics has been shown to have a paradoxical increase in pain levels over time</a:t>
            </a:r>
          </a:p>
          <a:p>
            <a:pPr>
              <a:buFont typeface="Wingdings" panose="05000000000000000000" pitchFamily="2" charset="2"/>
              <a:buChar char="Ø"/>
            </a:pPr>
            <a:r>
              <a:rPr lang="en-US" sz="2400" dirty="0"/>
              <a:t>The leading theory is that this occurs through the attenuation of NMDA receptors, in essence creating additional “pain receptors” in the spinal cord, and amplifying the signal sent to the CNS</a:t>
            </a:r>
          </a:p>
          <a:p>
            <a:pPr>
              <a:buFont typeface="Wingdings" panose="05000000000000000000" pitchFamily="2" charset="2"/>
              <a:buChar char="Ø"/>
            </a:pPr>
            <a:r>
              <a:rPr lang="en-US" sz="2400" dirty="0"/>
              <a:t>As a result, any painful stimuli may be perceived as being more painful or debilitating to a patient on long term opioids</a:t>
            </a:r>
          </a:p>
          <a:p>
            <a:pPr>
              <a:buFont typeface="Wingdings" panose="05000000000000000000" pitchFamily="2" charset="2"/>
              <a:buChar char="Ø"/>
            </a:pPr>
            <a:r>
              <a:rPr lang="en-US" sz="2400" dirty="0"/>
              <a:t>This is most obvious following a new onset injury or in association with post-surgical pain</a:t>
            </a:r>
          </a:p>
        </p:txBody>
      </p:sp>
    </p:spTree>
    <p:extLst>
      <p:ext uri="{BB962C8B-B14F-4D97-AF65-F5344CB8AC3E}">
        <p14:creationId xmlns:p14="http://schemas.microsoft.com/office/powerpoint/2010/main" val="2634592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9D9B2-EDA2-FD0B-1476-9319099B3AC7}"/>
              </a:ext>
            </a:extLst>
          </p:cNvPr>
          <p:cNvSpPr>
            <a:spLocks noGrp="1"/>
          </p:cNvSpPr>
          <p:nvPr>
            <p:ph type="title"/>
          </p:nvPr>
        </p:nvSpPr>
        <p:spPr/>
        <p:txBody>
          <a:bodyPr/>
          <a:lstStyle/>
          <a:p>
            <a:r>
              <a:rPr lang="en-US" dirty="0"/>
              <a:t>Opioids and the NMDA Receptor</a:t>
            </a:r>
          </a:p>
        </p:txBody>
      </p:sp>
      <p:sp>
        <p:nvSpPr>
          <p:cNvPr id="3" name="Content Placeholder 2">
            <a:extLst>
              <a:ext uri="{FF2B5EF4-FFF2-40B4-BE49-F238E27FC236}">
                <a16:creationId xmlns:a16="http://schemas.microsoft.com/office/drawing/2014/main" id="{F57AED1D-E5B3-A132-6AEB-1D80660E8A0E}"/>
              </a:ext>
            </a:extLst>
          </p:cNvPr>
          <p:cNvSpPr>
            <a:spLocks noGrp="1"/>
          </p:cNvSpPr>
          <p:nvPr>
            <p:ph idx="1"/>
          </p:nvPr>
        </p:nvSpPr>
        <p:spPr>
          <a:xfrm>
            <a:off x="1097280" y="1825625"/>
            <a:ext cx="10058400" cy="4855912"/>
          </a:xfrm>
        </p:spPr>
        <p:txBody>
          <a:bodyPr>
            <a:normAutofit/>
          </a:bodyPr>
          <a:lstStyle/>
          <a:p>
            <a:pPr>
              <a:buFont typeface="Wingdings" panose="05000000000000000000" pitchFamily="2" charset="2"/>
              <a:buChar char="Ø"/>
            </a:pPr>
            <a:r>
              <a:rPr lang="en-US" sz="2400" dirty="0"/>
              <a:t>The N-Methyl-D-</a:t>
            </a:r>
            <a:r>
              <a:rPr lang="en-US" sz="2400" dirty="0" err="1"/>
              <a:t>Asparate</a:t>
            </a:r>
            <a:r>
              <a:rPr lang="en-US" sz="2400" dirty="0"/>
              <a:t> (NMDA) receptor is a ligand gated cation channel activated by Glutamate (Glu) and Glycine (</a:t>
            </a:r>
            <a:r>
              <a:rPr lang="en-US" sz="2400" dirty="0" err="1"/>
              <a:t>Gly</a:t>
            </a:r>
            <a:r>
              <a:rPr lang="en-US" sz="2400" dirty="0"/>
              <a:t>)</a:t>
            </a:r>
          </a:p>
          <a:p>
            <a:pPr>
              <a:buFont typeface="Wingdings" panose="05000000000000000000" pitchFamily="2" charset="2"/>
              <a:buChar char="Ø"/>
            </a:pPr>
            <a:r>
              <a:rPr lang="en-US" sz="2400" dirty="0"/>
              <a:t>Activation of NMDA receptors on dorsal horn neurons is an important step in central pain processing, allowing signals to enter the central nervous system</a:t>
            </a:r>
          </a:p>
          <a:p>
            <a:pPr>
              <a:buFont typeface="Wingdings" panose="05000000000000000000" pitchFamily="2" charset="2"/>
              <a:buChar char="Ø"/>
            </a:pPr>
            <a:r>
              <a:rPr lang="en-US" sz="2400" dirty="0"/>
              <a:t>Long term exposure to opioid analgesics has been shown to cause an increased concentration of Protein Kinase-C (PKC)</a:t>
            </a:r>
          </a:p>
          <a:p>
            <a:pPr lvl="1">
              <a:buFont typeface="Wingdings" panose="05000000000000000000" pitchFamily="2" charset="2"/>
              <a:buChar char="Ø"/>
            </a:pPr>
            <a:r>
              <a:rPr lang="en-US" sz="2400" dirty="0"/>
              <a:t>PKC increases the sensitivity of the NMDA receptor, and may stimulate production of additional NMDA receptors</a:t>
            </a:r>
          </a:p>
          <a:p>
            <a:pPr lvl="1">
              <a:buFont typeface="Wingdings" panose="05000000000000000000" pitchFamily="2" charset="2"/>
              <a:buChar char="Ø"/>
            </a:pPr>
            <a:r>
              <a:rPr lang="en-US" sz="2400" dirty="0"/>
              <a:t>PKC has also been shown to desensitize the µ-opioid receptor through its interaction at the NMDA receptor, which is one of the leading theories behind the development of tolerance to opioids analgesics</a:t>
            </a:r>
          </a:p>
        </p:txBody>
      </p:sp>
    </p:spTree>
    <p:extLst>
      <p:ext uri="{BB962C8B-B14F-4D97-AF65-F5344CB8AC3E}">
        <p14:creationId xmlns:p14="http://schemas.microsoft.com/office/powerpoint/2010/main" val="3493357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8A1B5F-0801-4AFF-A489-335B6A851F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06201B52-6441-4DBA-BACE-2359775817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89DF3DBB-17DD-4058-A944-5578E18A031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a:extLst>
              <a:ext uri="{FF2B5EF4-FFF2-40B4-BE49-F238E27FC236}">
                <a16:creationId xmlns:a16="http://schemas.microsoft.com/office/drawing/2014/main" id="{9EE119AD-F598-A01E-A08C-901884FD8BF2}"/>
              </a:ext>
            </a:extLst>
          </p:cNvPr>
          <p:cNvSpPr>
            <a:spLocks noGrp="1"/>
          </p:cNvSpPr>
          <p:nvPr>
            <p:ph type="body" idx="1"/>
          </p:nvPr>
        </p:nvSpPr>
        <p:spPr>
          <a:xfrm>
            <a:off x="1100051" y="5225240"/>
            <a:ext cx="10058400" cy="1143000"/>
          </a:xfrm>
        </p:spPr>
        <p:txBody>
          <a:bodyPr vert="horz" lIns="91440" tIns="45720" rIns="91440" bIns="45720" rtlCol="0">
            <a:normAutofit/>
          </a:bodyPr>
          <a:lstStyle/>
          <a:p>
            <a:endParaRPr lang="en-US">
              <a:solidFill>
                <a:srgbClr val="FFFFFF"/>
              </a:solidFill>
            </a:endParaRPr>
          </a:p>
        </p:txBody>
      </p:sp>
      <p:sp>
        <p:nvSpPr>
          <p:cNvPr id="19"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88952" cy="4970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D27E4DF-F306-C17A-C872-C511937A704D}"/>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a:solidFill>
                  <a:srgbClr val="FFFFFF"/>
                </a:solidFill>
              </a:rPr>
              <a:t>Opioid Weaning</a:t>
            </a:r>
          </a:p>
        </p:txBody>
      </p:sp>
      <p:sp>
        <p:nvSpPr>
          <p:cNvPr id="4" name="Slide Number Placeholder 3">
            <a:extLst>
              <a:ext uri="{FF2B5EF4-FFF2-40B4-BE49-F238E27FC236}">
                <a16:creationId xmlns:a16="http://schemas.microsoft.com/office/drawing/2014/main" id="{EFC9CC75-C31E-0E4D-EF5E-2473974592CE}"/>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a:spcAft>
                <a:spcPts val="600"/>
              </a:spcAft>
            </a:pPr>
            <a:fld id="{143BCAAA-9136-4790-B4DC-0EE887102592}" type="slidenum">
              <a:rPr lang="en-US" smtClean="0"/>
              <a:pPr>
                <a:spcAft>
                  <a:spcPts val="600"/>
                </a:spcAft>
              </a:pPr>
              <a:t>13</a:t>
            </a:fld>
            <a:endParaRPr lang="en-US"/>
          </a:p>
        </p:txBody>
      </p:sp>
    </p:spTree>
    <p:extLst>
      <p:ext uri="{BB962C8B-B14F-4D97-AF65-F5344CB8AC3E}">
        <p14:creationId xmlns:p14="http://schemas.microsoft.com/office/powerpoint/2010/main" val="4114028313"/>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F30BA-687A-D257-8F98-6E578242D376}"/>
              </a:ext>
            </a:extLst>
          </p:cNvPr>
          <p:cNvSpPr>
            <a:spLocks noGrp="1"/>
          </p:cNvSpPr>
          <p:nvPr>
            <p:ph type="title"/>
          </p:nvPr>
        </p:nvSpPr>
        <p:spPr/>
        <p:txBody>
          <a:bodyPr/>
          <a:lstStyle/>
          <a:p>
            <a:r>
              <a:rPr lang="en-US" dirty="0"/>
              <a:t>Opioid Weaning</a:t>
            </a:r>
          </a:p>
        </p:txBody>
      </p:sp>
      <p:sp>
        <p:nvSpPr>
          <p:cNvPr id="3" name="Content Placeholder 2">
            <a:extLst>
              <a:ext uri="{FF2B5EF4-FFF2-40B4-BE49-F238E27FC236}">
                <a16:creationId xmlns:a16="http://schemas.microsoft.com/office/drawing/2014/main" id="{000524DD-C6DB-BCA1-5190-7CC65FC9C8D0}"/>
              </a:ext>
            </a:extLst>
          </p:cNvPr>
          <p:cNvSpPr>
            <a:spLocks noGrp="1"/>
          </p:cNvSpPr>
          <p:nvPr>
            <p:ph idx="1"/>
          </p:nvPr>
        </p:nvSpPr>
        <p:spPr/>
        <p:txBody>
          <a:bodyPr>
            <a:normAutofit/>
          </a:bodyPr>
          <a:lstStyle/>
          <a:p>
            <a:pPr>
              <a:buFont typeface="Wingdings" panose="05000000000000000000" pitchFamily="2" charset="2"/>
              <a:buChar char="Ø"/>
            </a:pPr>
            <a:r>
              <a:rPr lang="en-US" sz="2400" dirty="0"/>
              <a:t>Acute reductions in opioid receptor occupation carry the risk of causing significant withdrawal symptoms, including nausea, vomiting, diarrhea, diaphoresis, tachycardia, and emotional changes</a:t>
            </a:r>
          </a:p>
          <a:p>
            <a:pPr>
              <a:buFont typeface="Wingdings" panose="05000000000000000000" pitchFamily="2" charset="2"/>
              <a:buChar char="Ø"/>
            </a:pPr>
            <a:r>
              <a:rPr lang="en-US" sz="2400" dirty="0"/>
              <a:t>As a result, any time opioid doses are being lowered (whether to cessation or just decreasing), a wean should be utilized</a:t>
            </a:r>
          </a:p>
          <a:p>
            <a:pPr>
              <a:buFont typeface="Wingdings" panose="05000000000000000000" pitchFamily="2" charset="2"/>
              <a:buChar char="Ø"/>
            </a:pPr>
            <a:r>
              <a:rPr lang="en-US" sz="2400" dirty="0"/>
              <a:t>In general, any patient on more than 15mg morphine equivalents (MME) daily for more than 3 days should be weaned if doses are to be decreased</a:t>
            </a:r>
          </a:p>
        </p:txBody>
      </p:sp>
      <p:sp>
        <p:nvSpPr>
          <p:cNvPr id="4" name="Slide Number Placeholder 3">
            <a:extLst>
              <a:ext uri="{FF2B5EF4-FFF2-40B4-BE49-F238E27FC236}">
                <a16:creationId xmlns:a16="http://schemas.microsoft.com/office/drawing/2014/main" id="{F6AE31AE-076A-2850-2DC4-96D1BB348EF8}"/>
              </a:ext>
            </a:extLst>
          </p:cNvPr>
          <p:cNvSpPr>
            <a:spLocks noGrp="1"/>
          </p:cNvSpPr>
          <p:nvPr>
            <p:ph type="sldNum" sz="quarter" idx="12"/>
          </p:nvPr>
        </p:nvSpPr>
        <p:spPr/>
        <p:txBody>
          <a:bodyPr/>
          <a:lstStyle/>
          <a:p>
            <a:fld id="{143BCAAA-9136-4790-B4DC-0EE887102592}" type="slidenum">
              <a:rPr lang="en-US" smtClean="0"/>
              <a:t>14</a:t>
            </a:fld>
            <a:endParaRPr lang="en-US"/>
          </a:p>
        </p:txBody>
      </p:sp>
    </p:spTree>
    <p:extLst>
      <p:ext uri="{BB962C8B-B14F-4D97-AF65-F5344CB8AC3E}">
        <p14:creationId xmlns:p14="http://schemas.microsoft.com/office/powerpoint/2010/main" val="3931440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AF3B6B-482B-AAC8-5BE3-8C0DDDC8FFD5}"/>
              </a:ext>
            </a:extLst>
          </p:cNvPr>
          <p:cNvPicPr>
            <a:picLocks noChangeAspect="1"/>
          </p:cNvPicPr>
          <p:nvPr/>
        </p:nvPicPr>
        <p:blipFill>
          <a:blip r:embed="rId2"/>
          <a:stretch>
            <a:fillRect/>
          </a:stretch>
        </p:blipFill>
        <p:spPr>
          <a:xfrm>
            <a:off x="734345" y="1868939"/>
            <a:ext cx="10723309" cy="3120122"/>
          </a:xfrm>
          <a:prstGeom prst="rect">
            <a:avLst/>
          </a:prstGeom>
        </p:spPr>
      </p:pic>
    </p:spTree>
    <p:extLst>
      <p:ext uri="{BB962C8B-B14F-4D97-AF65-F5344CB8AC3E}">
        <p14:creationId xmlns:p14="http://schemas.microsoft.com/office/powerpoint/2010/main" val="3747773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093F40B-FD34-9D64-C9BF-BBA8DD55E5F0}"/>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How to Wean Opioids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390380E-406C-AA4D-2A9A-1588D6CD561C}"/>
              </a:ext>
            </a:extLst>
          </p:cNvPr>
          <p:cNvSpPr>
            <a:spLocks noGrp="1"/>
          </p:cNvSpPr>
          <p:nvPr>
            <p:ph idx="1"/>
          </p:nvPr>
        </p:nvSpPr>
        <p:spPr>
          <a:xfrm>
            <a:off x="4742016" y="605896"/>
            <a:ext cx="6413663" cy="5646208"/>
          </a:xfrm>
        </p:spPr>
        <p:txBody>
          <a:bodyPr anchor="ctr">
            <a:noAutofit/>
          </a:bodyPr>
          <a:lstStyle/>
          <a:p>
            <a:pPr>
              <a:buFont typeface="Wingdings" panose="05000000000000000000" pitchFamily="2" charset="2"/>
              <a:buChar char="Ø"/>
            </a:pPr>
            <a:r>
              <a:rPr lang="en-US" sz="2400" dirty="0"/>
              <a:t>Every patient will require a different speed and duration of weaning based on their individual factors</a:t>
            </a:r>
          </a:p>
          <a:p>
            <a:pPr>
              <a:buFont typeface="Wingdings" panose="05000000000000000000" pitchFamily="2" charset="2"/>
              <a:buChar char="Ø"/>
            </a:pPr>
            <a:r>
              <a:rPr lang="en-US" sz="2400" dirty="0"/>
              <a:t>In general, it is recommended to wean opioids by approximately 10% per month, but can be slower or faster (see next slide)</a:t>
            </a:r>
          </a:p>
          <a:p>
            <a:pPr>
              <a:buFont typeface="Wingdings" panose="05000000000000000000" pitchFamily="2" charset="2"/>
              <a:buChar char="Ø"/>
            </a:pPr>
            <a:r>
              <a:rPr lang="en-US" sz="2400" dirty="0"/>
              <a:t>For patients on combinations of long and short acting opioids, recommend weaning the long acting medication first (unless methadone or buprenorphine)</a:t>
            </a:r>
          </a:p>
          <a:p>
            <a:pPr lvl="1">
              <a:buFont typeface="Wingdings" panose="05000000000000000000" pitchFamily="2" charset="2"/>
              <a:buChar char="Ø"/>
            </a:pPr>
            <a:r>
              <a:rPr lang="en-US" sz="2400" dirty="0"/>
              <a:t>You may have to increase doses of short acting opioids intermittently to reach the goal reduction</a:t>
            </a:r>
          </a:p>
          <a:p>
            <a:pPr>
              <a:buFont typeface="Wingdings" panose="05000000000000000000" pitchFamily="2" charset="2"/>
              <a:buChar char="Ø"/>
            </a:pPr>
            <a:r>
              <a:rPr lang="en-US" sz="2400" dirty="0"/>
              <a:t>Even patients who have violated medication use contract still requiring weaning</a:t>
            </a:r>
          </a:p>
        </p:txBody>
      </p:sp>
    </p:spTree>
    <p:extLst>
      <p:ext uri="{BB962C8B-B14F-4D97-AF65-F5344CB8AC3E}">
        <p14:creationId xmlns:p14="http://schemas.microsoft.com/office/powerpoint/2010/main" val="2405609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355AC-2433-14EC-7FAF-D22A643EA501}"/>
              </a:ext>
            </a:extLst>
          </p:cNvPr>
          <p:cNvSpPr>
            <a:spLocks noGrp="1"/>
          </p:cNvSpPr>
          <p:nvPr>
            <p:ph type="title"/>
          </p:nvPr>
        </p:nvSpPr>
        <p:spPr/>
        <p:txBody>
          <a:bodyPr/>
          <a:lstStyle/>
          <a:p>
            <a:r>
              <a:rPr lang="en-US" dirty="0"/>
              <a:t>Factors Affecting Opioid Weaning</a:t>
            </a:r>
          </a:p>
        </p:txBody>
      </p:sp>
      <p:sp>
        <p:nvSpPr>
          <p:cNvPr id="3" name="Content Placeholder 2">
            <a:extLst>
              <a:ext uri="{FF2B5EF4-FFF2-40B4-BE49-F238E27FC236}">
                <a16:creationId xmlns:a16="http://schemas.microsoft.com/office/drawing/2014/main" id="{0BC9DAC3-F527-3DAD-BF29-3B3FDBFF0976}"/>
              </a:ext>
            </a:extLst>
          </p:cNvPr>
          <p:cNvSpPr>
            <a:spLocks noGrp="1"/>
          </p:cNvSpPr>
          <p:nvPr>
            <p:ph idx="1"/>
          </p:nvPr>
        </p:nvSpPr>
        <p:spPr/>
        <p:txBody>
          <a:bodyPr>
            <a:normAutofit/>
          </a:bodyPr>
          <a:lstStyle/>
          <a:p>
            <a:pPr>
              <a:buFont typeface="Wingdings" panose="05000000000000000000" pitchFamily="2" charset="2"/>
              <a:buChar char="Ø"/>
            </a:pPr>
            <a:r>
              <a:rPr lang="en-US" sz="2400" dirty="0"/>
              <a:t>Opioid analgesics being prescribed</a:t>
            </a:r>
          </a:p>
          <a:p>
            <a:pPr>
              <a:buFont typeface="Wingdings" panose="05000000000000000000" pitchFamily="2" charset="2"/>
              <a:buChar char="Ø"/>
            </a:pPr>
            <a:r>
              <a:rPr lang="en-US" sz="2400" dirty="0"/>
              <a:t>Duration of opioid therapy</a:t>
            </a:r>
          </a:p>
          <a:p>
            <a:pPr>
              <a:buFont typeface="Wingdings" panose="05000000000000000000" pitchFamily="2" charset="2"/>
              <a:buChar char="Ø"/>
            </a:pPr>
            <a:r>
              <a:rPr lang="en-US" sz="2400" dirty="0"/>
              <a:t>Pain control</a:t>
            </a:r>
          </a:p>
          <a:p>
            <a:pPr>
              <a:buFont typeface="Wingdings" panose="05000000000000000000" pitchFamily="2" charset="2"/>
              <a:buChar char="Ø"/>
            </a:pPr>
            <a:r>
              <a:rPr lang="en-US" sz="2400" dirty="0"/>
              <a:t>Physical and mental health</a:t>
            </a:r>
          </a:p>
          <a:p>
            <a:pPr>
              <a:buFont typeface="Wingdings" panose="05000000000000000000" pitchFamily="2" charset="2"/>
              <a:buChar char="Ø"/>
            </a:pPr>
            <a:r>
              <a:rPr lang="en-US" sz="2400" dirty="0"/>
              <a:t>Age</a:t>
            </a:r>
          </a:p>
          <a:p>
            <a:pPr>
              <a:buFont typeface="Wingdings" panose="05000000000000000000" pitchFamily="2" charset="2"/>
              <a:buChar char="Ø"/>
            </a:pPr>
            <a:r>
              <a:rPr lang="en-US" sz="2400" dirty="0"/>
              <a:t>Opioid/substance use disorder</a:t>
            </a:r>
          </a:p>
          <a:p>
            <a:pPr>
              <a:buFont typeface="Wingdings" panose="05000000000000000000" pitchFamily="2" charset="2"/>
              <a:buChar char="Ø"/>
            </a:pPr>
            <a:r>
              <a:rPr lang="en-US" sz="2400" dirty="0"/>
              <a:t>Patient willingness to wean</a:t>
            </a:r>
          </a:p>
          <a:p>
            <a:endParaRPr lang="en-US" dirty="0"/>
          </a:p>
        </p:txBody>
      </p:sp>
    </p:spTree>
    <p:extLst>
      <p:ext uri="{BB962C8B-B14F-4D97-AF65-F5344CB8AC3E}">
        <p14:creationId xmlns:p14="http://schemas.microsoft.com/office/powerpoint/2010/main" val="336863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C8F00-25EF-56D2-9C22-275F9898B787}"/>
              </a:ext>
            </a:extLst>
          </p:cNvPr>
          <p:cNvSpPr>
            <a:spLocks noGrp="1"/>
          </p:cNvSpPr>
          <p:nvPr>
            <p:ph type="title"/>
          </p:nvPr>
        </p:nvSpPr>
        <p:spPr/>
        <p:txBody>
          <a:bodyPr/>
          <a:lstStyle/>
          <a:p>
            <a:r>
              <a:rPr lang="en-US" dirty="0"/>
              <a:t>Types of Opioid Weans</a:t>
            </a:r>
          </a:p>
        </p:txBody>
      </p:sp>
      <p:graphicFrame>
        <p:nvGraphicFramePr>
          <p:cNvPr id="4" name="Diagram 3">
            <a:extLst>
              <a:ext uri="{FF2B5EF4-FFF2-40B4-BE49-F238E27FC236}">
                <a16:creationId xmlns:a16="http://schemas.microsoft.com/office/drawing/2014/main" id="{0988D45A-26AC-D467-8FD6-72F2EEBFC5E9}"/>
              </a:ext>
            </a:extLst>
          </p:cNvPr>
          <p:cNvGraphicFramePr/>
          <p:nvPr>
            <p:extLst>
              <p:ext uri="{D42A27DB-BD31-4B8C-83A1-F6EECF244321}">
                <p14:modId xmlns:p14="http://schemas.microsoft.com/office/powerpoint/2010/main" val="2315708472"/>
              </p:ext>
            </p:extLst>
          </p:nvPr>
        </p:nvGraphicFramePr>
        <p:xfrm>
          <a:off x="838200" y="1737359"/>
          <a:ext cx="10515600" cy="4587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7899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6D16D1E-4205-49F5-BD2A-DA769947C1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012FD100-C039-4E03-B5E4-2EDFA7290A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4193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4418FCD2-8448-4A81-8EB4-72250F7827B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898C4EB-94AF-50D9-FDD8-575F22F690C7}"/>
              </a:ext>
            </a:extLst>
          </p:cNvPr>
          <p:cNvSpPr>
            <a:spLocks noGrp="1"/>
          </p:cNvSpPr>
          <p:nvPr>
            <p:ph type="title"/>
          </p:nvPr>
        </p:nvSpPr>
        <p:spPr>
          <a:xfrm>
            <a:off x="1097280" y="286603"/>
            <a:ext cx="10058400" cy="1450757"/>
          </a:xfrm>
        </p:spPr>
        <p:txBody>
          <a:bodyPr vert="horz" lIns="91440" tIns="45720" rIns="91440" bIns="45720" rtlCol="0" anchor="b">
            <a:normAutofit/>
          </a:bodyPr>
          <a:lstStyle/>
          <a:p>
            <a:r>
              <a:rPr lang="en-US" dirty="0"/>
              <a:t>When to Use Different Opioid Weans</a:t>
            </a:r>
          </a:p>
        </p:txBody>
      </p:sp>
      <p:graphicFrame>
        <p:nvGraphicFramePr>
          <p:cNvPr id="3" name="Diagram 2">
            <a:extLst>
              <a:ext uri="{FF2B5EF4-FFF2-40B4-BE49-F238E27FC236}">
                <a16:creationId xmlns:a16="http://schemas.microsoft.com/office/drawing/2014/main" id="{45FE9AB6-8E66-37C6-1E13-BED92BF3C835}"/>
              </a:ext>
            </a:extLst>
          </p:cNvPr>
          <p:cNvGraphicFramePr/>
          <p:nvPr>
            <p:extLst>
              <p:ext uri="{D42A27DB-BD31-4B8C-83A1-F6EECF244321}">
                <p14:modId xmlns:p14="http://schemas.microsoft.com/office/powerpoint/2010/main" val="267733851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5924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F8B46F4-BD8E-1749-A895-42E59BBC2462}"/>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Disclosures</a:t>
            </a:r>
          </a:p>
        </p:txBody>
      </p:sp>
      <p:sp>
        <p:nvSpPr>
          <p:cNvPr id="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D2AD0811-6B46-1DC4-FF29-71FDA789245B}"/>
              </a:ext>
            </a:extLst>
          </p:cNvPr>
          <p:cNvSpPr>
            <a:spLocks noGrp="1"/>
          </p:cNvSpPr>
          <p:nvPr>
            <p:ph idx="1"/>
          </p:nvPr>
        </p:nvSpPr>
        <p:spPr>
          <a:xfrm>
            <a:off x="4742016" y="605896"/>
            <a:ext cx="6413663" cy="5646208"/>
          </a:xfrm>
        </p:spPr>
        <p:txBody>
          <a:bodyPr anchor="ctr">
            <a:normAutofit/>
          </a:bodyPr>
          <a:lstStyle/>
          <a:p>
            <a:r>
              <a:rPr lang="en-US" sz="2400" dirty="0"/>
              <a:t>I have not received any commercial or financial support for this program and have no conflicts of interest to disclose.</a:t>
            </a:r>
          </a:p>
          <a:p>
            <a:endParaRPr lang="en-US" dirty="0"/>
          </a:p>
        </p:txBody>
      </p:sp>
    </p:spTree>
    <p:extLst>
      <p:ext uri="{BB962C8B-B14F-4D97-AF65-F5344CB8AC3E}">
        <p14:creationId xmlns:p14="http://schemas.microsoft.com/office/powerpoint/2010/main" val="983951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8A1B5F-0801-4AFF-A489-335B6A851F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06201B52-6441-4DBA-BACE-2359775817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9DF3DBB-17DD-4058-A944-5578E18A031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a:extLst>
              <a:ext uri="{FF2B5EF4-FFF2-40B4-BE49-F238E27FC236}">
                <a16:creationId xmlns:a16="http://schemas.microsoft.com/office/drawing/2014/main" id="{29A26BC0-3F39-1F2E-FE19-553ED96CAB59}"/>
              </a:ext>
            </a:extLst>
          </p:cNvPr>
          <p:cNvSpPr>
            <a:spLocks noGrp="1"/>
          </p:cNvSpPr>
          <p:nvPr>
            <p:ph type="body" idx="1"/>
          </p:nvPr>
        </p:nvSpPr>
        <p:spPr>
          <a:xfrm>
            <a:off x="1100051" y="5225240"/>
            <a:ext cx="10058400" cy="1143000"/>
          </a:xfrm>
        </p:spPr>
        <p:txBody>
          <a:bodyPr vert="horz" lIns="91440" tIns="45720" rIns="91440" bIns="45720" rtlCol="0">
            <a:normAutofit/>
          </a:bodyPr>
          <a:lstStyle/>
          <a:p>
            <a:endParaRPr lang="en-US">
              <a:solidFill>
                <a:srgbClr val="FFFFFF"/>
              </a:solidFill>
            </a:endParaRPr>
          </a:p>
        </p:txBody>
      </p:sp>
      <p:sp>
        <p:nvSpPr>
          <p:cNvPr id="18" name="Rectangle 17">
            <a:extLst>
              <a:ext uri="{FF2B5EF4-FFF2-40B4-BE49-F238E27FC236}">
                <a16:creationId xmlns:a16="http://schemas.microsoft.com/office/drawing/2014/main"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88952" cy="4970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95F4506-ADC4-B3E4-7F28-650BC24D4009}"/>
              </a:ext>
            </a:extLst>
          </p:cNvPr>
          <p:cNvSpPr>
            <a:spLocks noGrp="1"/>
          </p:cNvSpPr>
          <p:nvPr>
            <p:ph type="title"/>
          </p:nvPr>
        </p:nvSpPr>
        <p:spPr>
          <a:xfrm>
            <a:off x="1097279" y="758952"/>
            <a:ext cx="10532745" cy="3892168"/>
          </a:xfrm>
        </p:spPr>
        <p:txBody>
          <a:bodyPr vert="horz" lIns="91440" tIns="45720" rIns="91440" bIns="45720" rtlCol="0" anchor="b">
            <a:normAutofit/>
          </a:bodyPr>
          <a:lstStyle/>
          <a:p>
            <a:r>
              <a:rPr lang="en-US" dirty="0">
                <a:solidFill>
                  <a:srgbClr val="FFFFFF"/>
                </a:solidFill>
              </a:rPr>
              <a:t>Navigating Opioid Weans</a:t>
            </a:r>
          </a:p>
        </p:txBody>
      </p:sp>
    </p:spTree>
    <p:extLst>
      <p:ext uri="{BB962C8B-B14F-4D97-AF65-F5344CB8AC3E}">
        <p14:creationId xmlns:p14="http://schemas.microsoft.com/office/powerpoint/2010/main" val="2039725904"/>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6E71B-5641-B716-E983-BA1419A817A5}"/>
              </a:ext>
            </a:extLst>
          </p:cNvPr>
          <p:cNvSpPr>
            <a:spLocks noGrp="1"/>
          </p:cNvSpPr>
          <p:nvPr>
            <p:ph type="title"/>
          </p:nvPr>
        </p:nvSpPr>
        <p:spPr/>
        <p:txBody>
          <a:bodyPr/>
          <a:lstStyle/>
          <a:p>
            <a:r>
              <a:rPr lang="en-US" dirty="0"/>
              <a:t>The Initial Conversation</a:t>
            </a:r>
          </a:p>
        </p:txBody>
      </p:sp>
      <p:sp>
        <p:nvSpPr>
          <p:cNvPr id="3" name="Content Placeholder 2">
            <a:extLst>
              <a:ext uri="{FF2B5EF4-FFF2-40B4-BE49-F238E27FC236}">
                <a16:creationId xmlns:a16="http://schemas.microsoft.com/office/drawing/2014/main" id="{0DC8E1FC-039C-2C2C-E463-85934DEBD7C8}"/>
              </a:ext>
            </a:extLst>
          </p:cNvPr>
          <p:cNvSpPr>
            <a:spLocks noGrp="1"/>
          </p:cNvSpPr>
          <p:nvPr>
            <p:ph idx="1"/>
          </p:nvPr>
        </p:nvSpPr>
        <p:spPr/>
        <p:txBody>
          <a:bodyPr>
            <a:normAutofit/>
          </a:bodyPr>
          <a:lstStyle/>
          <a:p>
            <a:pPr>
              <a:buFont typeface="Wingdings" panose="05000000000000000000" pitchFamily="2" charset="2"/>
              <a:buChar char="Ø"/>
            </a:pPr>
            <a:r>
              <a:rPr lang="en-US" sz="2400" dirty="0"/>
              <a:t>Discussing opioid weans can be a very painful conversation with strong emotions, especially if there is no active rapport or trust</a:t>
            </a:r>
          </a:p>
          <a:p>
            <a:pPr>
              <a:buFont typeface="Wingdings" panose="05000000000000000000" pitchFamily="2" charset="2"/>
              <a:buChar char="Ø"/>
            </a:pPr>
            <a:r>
              <a:rPr lang="en-US" sz="2400" dirty="0"/>
              <a:t>Many patients are physically dependent on opioids and have either experienced withdrawal or heard horror stories about it, and fear this occurring to them</a:t>
            </a:r>
          </a:p>
          <a:p>
            <a:pPr>
              <a:buFont typeface="Wingdings" panose="05000000000000000000" pitchFamily="2" charset="2"/>
              <a:buChar char="Ø"/>
            </a:pPr>
            <a:r>
              <a:rPr lang="en-US" sz="2400" dirty="0"/>
              <a:t>In addition to physical dependence, many patients will develop emotional dependence on opioid analgesics, which makes the prospect of weaning even more terrifying</a:t>
            </a:r>
          </a:p>
          <a:p>
            <a:pPr>
              <a:buFont typeface="Wingdings" panose="05000000000000000000" pitchFamily="2" charset="2"/>
              <a:buChar char="Ø"/>
            </a:pPr>
            <a:r>
              <a:rPr lang="en-US" sz="2400" dirty="0"/>
              <a:t>As a result, some patients may lose control of their emotions during this conversation and lash out at the provider</a:t>
            </a:r>
          </a:p>
        </p:txBody>
      </p:sp>
    </p:spTree>
    <p:extLst>
      <p:ext uri="{BB962C8B-B14F-4D97-AF65-F5344CB8AC3E}">
        <p14:creationId xmlns:p14="http://schemas.microsoft.com/office/powerpoint/2010/main" val="733245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D050D-EDE6-C2FA-3ABE-7E87CC137F22}"/>
              </a:ext>
            </a:extLst>
          </p:cNvPr>
          <p:cNvSpPr>
            <a:spLocks noGrp="1"/>
          </p:cNvSpPr>
          <p:nvPr>
            <p:ph type="title"/>
          </p:nvPr>
        </p:nvSpPr>
        <p:spPr/>
        <p:txBody>
          <a:bodyPr/>
          <a:lstStyle/>
          <a:p>
            <a:r>
              <a:rPr lang="en-US" dirty="0"/>
              <a:t>Problems During the Opioid Wean</a:t>
            </a:r>
          </a:p>
        </p:txBody>
      </p:sp>
      <p:sp>
        <p:nvSpPr>
          <p:cNvPr id="3" name="Content Placeholder 2">
            <a:extLst>
              <a:ext uri="{FF2B5EF4-FFF2-40B4-BE49-F238E27FC236}">
                <a16:creationId xmlns:a16="http://schemas.microsoft.com/office/drawing/2014/main" id="{2F80DCC5-EC54-2A89-38EB-AF930C9D4A50}"/>
              </a:ext>
            </a:extLst>
          </p:cNvPr>
          <p:cNvSpPr>
            <a:spLocks noGrp="1"/>
          </p:cNvSpPr>
          <p:nvPr>
            <p:ph idx="1"/>
          </p:nvPr>
        </p:nvSpPr>
        <p:spPr>
          <a:xfrm>
            <a:off x="1097280" y="1825624"/>
            <a:ext cx="10058400" cy="4743617"/>
          </a:xfrm>
        </p:spPr>
        <p:txBody>
          <a:bodyPr>
            <a:normAutofit/>
          </a:bodyPr>
          <a:lstStyle/>
          <a:p>
            <a:pPr>
              <a:buFont typeface="Wingdings" panose="05000000000000000000" pitchFamily="2" charset="2"/>
              <a:buChar char="Ø"/>
            </a:pPr>
            <a:r>
              <a:rPr lang="en-US" sz="2400" dirty="0"/>
              <a:t>Many patients fear increased pain levels during an opioid wean, and are reluctant to follow directions as a result </a:t>
            </a:r>
          </a:p>
          <a:p>
            <a:pPr>
              <a:buFont typeface="Wingdings" panose="05000000000000000000" pitchFamily="2" charset="2"/>
              <a:buChar char="Ø"/>
            </a:pPr>
            <a:r>
              <a:rPr lang="en-US" sz="2400" dirty="0"/>
              <a:t>If the wean occurs too quickly, withdrawal is a very real possibility</a:t>
            </a:r>
          </a:p>
          <a:p>
            <a:pPr>
              <a:buFont typeface="Wingdings" panose="05000000000000000000" pitchFamily="2" charset="2"/>
              <a:buChar char="Ø"/>
            </a:pPr>
            <a:r>
              <a:rPr lang="en-US" sz="2400" dirty="0"/>
              <a:t>Opioids can have a potent antidepressant effect, and so patients may notice higher levels of depression and anxiety during weaning</a:t>
            </a:r>
          </a:p>
          <a:p>
            <a:pPr>
              <a:buFont typeface="Wingdings" panose="05000000000000000000" pitchFamily="2" charset="2"/>
              <a:buChar char="Ø"/>
            </a:pPr>
            <a:r>
              <a:rPr lang="en-US" sz="2400" dirty="0"/>
              <a:t>If providers are not clear in why weaning is required and how it will occur, confusion can undermine the process and cause further anxiety for the patient</a:t>
            </a:r>
          </a:p>
          <a:p>
            <a:pPr>
              <a:buFont typeface="Wingdings" panose="05000000000000000000" pitchFamily="2" charset="2"/>
              <a:buChar char="Ø"/>
            </a:pPr>
            <a:r>
              <a:rPr lang="en-US" sz="2400" dirty="0"/>
              <a:t>If the wean fails, patients are liable to transfer care to a different provider, or turn to illicit methods of pain management</a:t>
            </a:r>
          </a:p>
        </p:txBody>
      </p:sp>
    </p:spTree>
    <p:extLst>
      <p:ext uri="{BB962C8B-B14F-4D97-AF65-F5344CB8AC3E}">
        <p14:creationId xmlns:p14="http://schemas.microsoft.com/office/powerpoint/2010/main" val="2431191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7F09A10-16C2-0611-83B9-2F8C2D325A2E}"/>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Patient Concerns During Opioid Weans</a:t>
            </a:r>
          </a:p>
        </p:txBody>
      </p:sp>
      <p:sp>
        <p:nvSpPr>
          <p:cNvPr id="13" name="Rectangle 12">
            <a:extLst>
              <a:ext uri="{FF2B5EF4-FFF2-40B4-BE49-F238E27FC236}">
                <a16:creationId xmlns:a16="http://schemas.microsoft.com/office/drawing/2014/main"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CA522054-9B16-3E6C-2148-7A3C0F212A57}"/>
              </a:ext>
            </a:extLst>
          </p:cNvPr>
          <p:cNvGraphicFramePr>
            <a:graphicFrameLocks noGrp="1"/>
          </p:cNvGraphicFramePr>
          <p:nvPr>
            <p:ph idx="1"/>
            <p:extLst>
              <p:ext uri="{D42A27DB-BD31-4B8C-83A1-F6EECF244321}">
                <p14:modId xmlns:p14="http://schemas.microsoft.com/office/powerpoint/2010/main" val="357682206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5378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651C47-A584-4050-B381-018FF2BA0E79}"/>
              </a:ext>
            </a:extLst>
          </p:cNvPr>
          <p:cNvSpPr>
            <a:spLocks noGrp="1"/>
          </p:cNvSpPr>
          <p:nvPr>
            <p:ph type="title"/>
          </p:nvPr>
        </p:nvSpPr>
        <p:spPr>
          <a:xfrm>
            <a:off x="990932" y="286603"/>
            <a:ext cx="6750987" cy="1450757"/>
          </a:xfrm>
        </p:spPr>
        <p:txBody>
          <a:bodyPr>
            <a:normAutofit/>
          </a:bodyPr>
          <a:lstStyle/>
          <a:p>
            <a:r>
              <a:rPr lang="en-US">
                <a:solidFill>
                  <a:schemeClr val="accent2"/>
                </a:solidFill>
              </a:rPr>
              <a:t>How to Approach Weans</a:t>
            </a:r>
          </a:p>
        </p:txBody>
      </p:sp>
      <p:sp>
        <p:nvSpPr>
          <p:cNvPr id="3" name="Content Placeholder 2">
            <a:extLst>
              <a:ext uri="{FF2B5EF4-FFF2-40B4-BE49-F238E27FC236}">
                <a16:creationId xmlns:a16="http://schemas.microsoft.com/office/drawing/2014/main" id="{6CA981EC-AED5-1C01-4FEB-A9213E4D55FA}"/>
              </a:ext>
            </a:extLst>
          </p:cNvPr>
          <p:cNvSpPr>
            <a:spLocks noGrp="1"/>
          </p:cNvSpPr>
          <p:nvPr>
            <p:ph idx="1"/>
          </p:nvPr>
        </p:nvSpPr>
        <p:spPr>
          <a:xfrm>
            <a:off x="1044204" y="2023962"/>
            <a:ext cx="6697715" cy="3845131"/>
          </a:xfrm>
        </p:spPr>
        <p:txBody>
          <a:bodyPr>
            <a:normAutofit lnSpcReduction="10000"/>
          </a:bodyPr>
          <a:lstStyle/>
          <a:p>
            <a:pPr marL="514350" indent="-514350">
              <a:buFont typeface="+mj-lt"/>
              <a:buAutoNum type="arabicPeriod"/>
            </a:pPr>
            <a:r>
              <a:rPr lang="en-US" sz="2400" dirty="0"/>
              <a:t>Patient education</a:t>
            </a:r>
          </a:p>
          <a:p>
            <a:pPr marL="514350" indent="-514350">
              <a:buFont typeface="+mj-lt"/>
              <a:buAutoNum type="arabicPeriod"/>
            </a:pPr>
            <a:r>
              <a:rPr lang="en-US" sz="2400" dirty="0"/>
              <a:t>Clear planning</a:t>
            </a:r>
          </a:p>
          <a:p>
            <a:pPr marL="514350" indent="-514350">
              <a:buFont typeface="+mj-lt"/>
              <a:buAutoNum type="arabicPeriod"/>
            </a:pPr>
            <a:r>
              <a:rPr lang="en-US" sz="2400" dirty="0"/>
              <a:t>Empathy and compassion</a:t>
            </a:r>
          </a:p>
          <a:p>
            <a:pPr marL="514350" indent="-514350">
              <a:buFont typeface="+mj-lt"/>
              <a:buAutoNum type="arabicPeriod"/>
            </a:pPr>
            <a:r>
              <a:rPr lang="en-US" sz="2400" dirty="0"/>
              <a:t>Non-narcotic pain management</a:t>
            </a:r>
          </a:p>
          <a:p>
            <a:pPr marL="514350" indent="-514350">
              <a:buFont typeface="+mj-lt"/>
              <a:buAutoNum type="arabicPeriod"/>
            </a:pPr>
            <a:r>
              <a:rPr lang="en-US" sz="2400" dirty="0"/>
              <a:t>Managing withdrawal</a:t>
            </a:r>
          </a:p>
          <a:p>
            <a:pPr marL="514350" indent="-514350">
              <a:buFont typeface="+mj-lt"/>
              <a:buAutoNum type="arabicPeriod"/>
            </a:pPr>
            <a:r>
              <a:rPr lang="en-US" sz="2400" dirty="0"/>
              <a:t>Managing mental health</a:t>
            </a:r>
          </a:p>
          <a:p>
            <a:pPr marL="514350" indent="-514350">
              <a:buFont typeface="+mj-lt"/>
              <a:buAutoNum type="arabicPeriod"/>
            </a:pPr>
            <a:r>
              <a:rPr lang="en-US" sz="2400" dirty="0"/>
              <a:t>Maintaining rapport during the process</a:t>
            </a:r>
          </a:p>
          <a:p>
            <a:pPr marL="514350" indent="-514350">
              <a:buFont typeface="+mj-lt"/>
              <a:buAutoNum type="arabicPeriod"/>
            </a:pPr>
            <a:r>
              <a:rPr lang="en-US" sz="2400" dirty="0"/>
              <a:t>Patient-driven weaning?</a:t>
            </a:r>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0399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34B55-E431-1AB8-378C-E2947944E3E6}"/>
              </a:ext>
            </a:extLst>
          </p:cNvPr>
          <p:cNvSpPr>
            <a:spLocks noGrp="1"/>
          </p:cNvSpPr>
          <p:nvPr>
            <p:ph type="title"/>
          </p:nvPr>
        </p:nvSpPr>
        <p:spPr/>
        <p:txBody>
          <a:bodyPr/>
          <a:lstStyle/>
          <a:p>
            <a:r>
              <a:rPr lang="en-US" dirty="0"/>
              <a:t>Patient Education</a:t>
            </a:r>
          </a:p>
        </p:txBody>
      </p:sp>
      <p:sp>
        <p:nvSpPr>
          <p:cNvPr id="3" name="Content Placeholder 2">
            <a:extLst>
              <a:ext uri="{FF2B5EF4-FFF2-40B4-BE49-F238E27FC236}">
                <a16:creationId xmlns:a16="http://schemas.microsoft.com/office/drawing/2014/main" id="{1C9F9890-884D-FC0E-2E7D-3E5F5E15EE5B}"/>
              </a:ext>
            </a:extLst>
          </p:cNvPr>
          <p:cNvSpPr>
            <a:spLocks noGrp="1"/>
          </p:cNvSpPr>
          <p:nvPr>
            <p:ph idx="1"/>
          </p:nvPr>
        </p:nvSpPr>
        <p:spPr>
          <a:xfrm>
            <a:off x="1097280" y="1896761"/>
            <a:ext cx="10058400" cy="4383723"/>
          </a:xfrm>
        </p:spPr>
        <p:txBody>
          <a:bodyPr>
            <a:noAutofit/>
          </a:bodyPr>
          <a:lstStyle/>
          <a:p>
            <a:pPr>
              <a:buFont typeface="Wingdings" panose="05000000000000000000" pitchFamily="2" charset="2"/>
              <a:buChar char="Ø"/>
            </a:pPr>
            <a:r>
              <a:rPr lang="en-US" sz="2400" dirty="0"/>
              <a:t>Identify the reasons that weaning is required, and communicate this clearly with the patient</a:t>
            </a:r>
          </a:p>
          <a:p>
            <a:pPr lvl="1">
              <a:buFont typeface="Wingdings" panose="05000000000000000000" pitchFamily="2" charset="2"/>
              <a:buChar char="Ø"/>
            </a:pPr>
            <a:r>
              <a:rPr lang="en-US" sz="2400" dirty="0"/>
              <a:t>“I understand that you have been on opioids for several years, and they have worked well for you.  But I think there are better options out there with less long term risks.”</a:t>
            </a:r>
          </a:p>
          <a:p>
            <a:pPr lvl="1">
              <a:buFont typeface="Wingdings" panose="05000000000000000000" pitchFamily="2" charset="2"/>
              <a:buChar char="Ø"/>
            </a:pPr>
            <a:r>
              <a:rPr lang="en-US" sz="2400" dirty="0"/>
              <a:t>“I am not accusing you of misusing or abusing your medications, and I am not labeling you as an addict.  I am just making sure we are taking the best steps we can for your long term well being.”</a:t>
            </a:r>
          </a:p>
          <a:p>
            <a:endParaRPr lang="en-US" sz="2400" dirty="0"/>
          </a:p>
        </p:txBody>
      </p:sp>
    </p:spTree>
    <p:extLst>
      <p:ext uri="{BB962C8B-B14F-4D97-AF65-F5344CB8AC3E}">
        <p14:creationId xmlns:p14="http://schemas.microsoft.com/office/powerpoint/2010/main" val="2616811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35924-CFDA-172D-7A7D-6FD94E5276E4}"/>
              </a:ext>
            </a:extLst>
          </p:cNvPr>
          <p:cNvSpPr>
            <a:spLocks noGrp="1"/>
          </p:cNvSpPr>
          <p:nvPr>
            <p:ph type="title"/>
          </p:nvPr>
        </p:nvSpPr>
        <p:spPr/>
        <p:txBody>
          <a:bodyPr/>
          <a:lstStyle/>
          <a:p>
            <a:r>
              <a:rPr lang="en-US" dirty="0"/>
              <a:t>Patient Education</a:t>
            </a:r>
          </a:p>
        </p:txBody>
      </p:sp>
      <p:sp>
        <p:nvSpPr>
          <p:cNvPr id="3" name="Content Placeholder 2">
            <a:extLst>
              <a:ext uri="{FF2B5EF4-FFF2-40B4-BE49-F238E27FC236}">
                <a16:creationId xmlns:a16="http://schemas.microsoft.com/office/drawing/2014/main" id="{FA3566B5-B919-CFCE-34A6-A038DA9A9DA6}"/>
              </a:ext>
            </a:extLst>
          </p:cNvPr>
          <p:cNvSpPr>
            <a:spLocks noGrp="1"/>
          </p:cNvSpPr>
          <p:nvPr>
            <p:ph idx="1"/>
          </p:nvPr>
        </p:nvSpPr>
        <p:spPr/>
        <p:txBody>
          <a:bodyPr>
            <a:noAutofit/>
          </a:bodyPr>
          <a:lstStyle/>
          <a:p>
            <a:pPr>
              <a:buFont typeface="Wingdings" panose="05000000000000000000" pitchFamily="2" charset="2"/>
              <a:buChar char="Ø"/>
            </a:pPr>
            <a:r>
              <a:rPr lang="en-US" sz="2400" dirty="0"/>
              <a:t>Center the discussion around patient’s health and safety, focusing on short- and long-term risks of opioid therapy</a:t>
            </a:r>
          </a:p>
          <a:p>
            <a:pPr lvl="1">
              <a:buFont typeface="Wingdings" panose="05000000000000000000" pitchFamily="2" charset="2"/>
              <a:buChar char="Ø"/>
            </a:pPr>
            <a:r>
              <a:rPr lang="en-US" sz="2400" dirty="0"/>
              <a:t>“For years, we thought that opioids were the best option for managing pain.  We’ve come to understand that we were just putting a </a:t>
            </a:r>
            <a:r>
              <a:rPr lang="en-US" sz="2400" dirty="0" err="1"/>
              <a:t>bandaid</a:t>
            </a:r>
            <a:r>
              <a:rPr lang="en-US" sz="2400" dirty="0"/>
              <a:t> over the problem.  The truth is that opioids carry many risks long term, even beyond the risks of addiction or dependence.”</a:t>
            </a:r>
          </a:p>
          <a:p>
            <a:pPr lvl="1">
              <a:buFont typeface="Wingdings" panose="05000000000000000000" pitchFamily="2" charset="2"/>
              <a:buChar char="Ø"/>
            </a:pPr>
            <a:r>
              <a:rPr lang="en-US" sz="2400" dirty="0"/>
              <a:t>“While short term use can be beneficial, we now know that opioids can make pain worse in the long run through a process called hyperalgesia.  In my experience, patients who come off of opioids can actually see an improved pain level because of this.”</a:t>
            </a:r>
          </a:p>
        </p:txBody>
      </p:sp>
    </p:spTree>
    <p:extLst>
      <p:ext uri="{BB962C8B-B14F-4D97-AF65-F5344CB8AC3E}">
        <p14:creationId xmlns:p14="http://schemas.microsoft.com/office/powerpoint/2010/main" val="4259966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44F3-91AD-AA4C-5C4E-401F10D68158}"/>
              </a:ext>
            </a:extLst>
          </p:cNvPr>
          <p:cNvSpPr>
            <a:spLocks noGrp="1"/>
          </p:cNvSpPr>
          <p:nvPr>
            <p:ph type="title"/>
          </p:nvPr>
        </p:nvSpPr>
        <p:spPr/>
        <p:txBody>
          <a:bodyPr/>
          <a:lstStyle/>
          <a:p>
            <a:r>
              <a:rPr lang="en-US" dirty="0"/>
              <a:t>Patient Education</a:t>
            </a:r>
          </a:p>
        </p:txBody>
      </p:sp>
      <p:sp>
        <p:nvSpPr>
          <p:cNvPr id="3" name="Content Placeholder 2">
            <a:extLst>
              <a:ext uri="{FF2B5EF4-FFF2-40B4-BE49-F238E27FC236}">
                <a16:creationId xmlns:a16="http://schemas.microsoft.com/office/drawing/2014/main" id="{6AC524A1-41B2-290F-6933-52EA0EE76A78}"/>
              </a:ext>
            </a:extLst>
          </p:cNvPr>
          <p:cNvSpPr>
            <a:spLocks noGrp="1"/>
          </p:cNvSpPr>
          <p:nvPr>
            <p:ph idx="1"/>
          </p:nvPr>
        </p:nvSpPr>
        <p:spPr>
          <a:xfrm>
            <a:off x="1097280" y="1845733"/>
            <a:ext cx="10058400" cy="4226203"/>
          </a:xfrm>
        </p:spPr>
        <p:txBody>
          <a:bodyPr>
            <a:normAutofit lnSpcReduction="10000"/>
          </a:bodyPr>
          <a:lstStyle/>
          <a:p>
            <a:pPr>
              <a:buFont typeface="Wingdings" panose="05000000000000000000" pitchFamily="2" charset="2"/>
              <a:buChar char="Ø"/>
            </a:pPr>
            <a:r>
              <a:rPr lang="en-US" sz="2400" dirty="0"/>
              <a:t>Provide examples relating to this patient whenever possible</a:t>
            </a:r>
          </a:p>
          <a:p>
            <a:pPr lvl="1">
              <a:buFont typeface="Wingdings" panose="05000000000000000000" pitchFamily="2" charset="2"/>
              <a:buChar char="Ø"/>
            </a:pPr>
            <a:r>
              <a:rPr lang="en-US" sz="2400" dirty="0"/>
              <a:t>“Do you remember how hard it was to manage your pain after your knee replacement last year?  That was likely due, at least in part, to your opioids.”</a:t>
            </a:r>
          </a:p>
          <a:p>
            <a:pPr>
              <a:buFont typeface="Wingdings" panose="05000000000000000000" pitchFamily="2" charset="2"/>
              <a:buChar char="Ø"/>
            </a:pPr>
            <a:r>
              <a:rPr lang="en-US" sz="2400" dirty="0"/>
              <a:t>Avoid “shifting blame” or giving vague reasons</a:t>
            </a:r>
          </a:p>
          <a:p>
            <a:pPr lvl="1">
              <a:buFont typeface="Wingdings" panose="05000000000000000000" pitchFamily="2" charset="2"/>
              <a:buChar char="Ø"/>
            </a:pPr>
            <a:r>
              <a:rPr lang="en-US" sz="2400" dirty="0"/>
              <a:t>DON’T SAY “Sorry, the FDA is watching my back and I need to get patients off these.”</a:t>
            </a:r>
          </a:p>
          <a:p>
            <a:pPr>
              <a:buFont typeface="Wingdings" panose="05000000000000000000" pitchFamily="2" charset="2"/>
              <a:buChar char="Ø"/>
            </a:pPr>
            <a:r>
              <a:rPr lang="en-US" sz="2400" dirty="0"/>
              <a:t>Lay out what the weaning process will look like for the patient</a:t>
            </a:r>
          </a:p>
          <a:p>
            <a:pPr lvl="1">
              <a:buFont typeface="Wingdings" panose="05000000000000000000" pitchFamily="2" charset="2"/>
              <a:buChar char="Ø"/>
            </a:pPr>
            <a:r>
              <a:rPr lang="en-US" sz="2400" dirty="0"/>
              <a:t>“This process may take several weeks/months/years, and that is fine.  It is not an overnight change.  Taking our time will not only decrease the risk of causing withdrawal, but also give us time to make sure we are appropriately managing your pain without opioids.”</a:t>
            </a:r>
          </a:p>
          <a:p>
            <a:pPr lvl="1">
              <a:buFont typeface="Wingdings" panose="05000000000000000000" pitchFamily="2" charset="2"/>
              <a:buChar char="Ø"/>
            </a:pPr>
            <a:endParaRPr lang="en-US" sz="2400" dirty="0"/>
          </a:p>
          <a:p>
            <a:endParaRPr lang="en-US" dirty="0"/>
          </a:p>
        </p:txBody>
      </p:sp>
    </p:spTree>
    <p:extLst>
      <p:ext uri="{BB962C8B-B14F-4D97-AF65-F5344CB8AC3E}">
        <p14:creationId xmlns:p14="http://schemas.microsoft.com/office/powerpoint/2010/main" val="1657149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9B6C2-EB24-A37B-C15B-8E156897B1AF}"/>
              </a:ext>
            </a:extLst>
          </p:cNvPr>
          <p:cNvSpPr>
            <a:spLocks noGrp="1"/>
          </p:cNvSpPr>
          <p:nvPr>
            <p:ph type="title"/>
          </p:nvPr>
        </p:nvSpPr>
        <p:spPr/>
        <p:txBody>
          <a:bodyPr/>
          <a:lstStyle/>
          <a:p>
            <a:r>
              <a:rPr lang="en-US" dirty="0"/>
              <a:t>Patient Education</a:t>
            </a:r>
          </a:p>
        </p:txBody>
      </p:sp>
      <p:sp>
        <p:nvSpPr>
          <p:cNvPr id="3" name="Content Placeholder 2">
            <a:extLst>
              <a:ext uri="{FF2B5EF4-FFF2-40B4-BE49-F238E27FC236}">
                <a16:creationId xmlns:a16="http://schemas.microsoft.com/office/drawing/2014/main" id="{C38B28DD-76BF-1509-91A5-809C479671FC}"/>
              </a:ext>
            </a:extLst>
          </p:cNvPr>
          <p:cNvSpPr>
            <a:spLocks noGrp="1"/>
          </p:cNvSpPr>
          <p:nvPr>
            <p:ph idx="1"/>
          </p:nvPr>
        </p:nvSpPr>
        <p:spPr>
          <a:xfrm>
            <a:off x="1097280" y="1825624"/>
            <a:ext cx="10058400" cy="4422775"/>
          </a:xfrm>
        </p:spPr>
        <p:txBody>
          <a:bodyPr>
            <a:normAutofit/>
          </a:bodyPr>
          <a:lstStyle/>
          <a:p>
            <a:pPr>
              <a:buFont typeface="Wingdings" panose="05000000000000000000" pitchFamily="2" charset="2"/>
              <a:buChar char="Ø"/>
            </a:pPr>
            <a:r>
              <a:rPr lang="en-US" sz="2400" dirty="0"/>
              <a:t>Assure the patient that this is not an abandonment of care; you will take steps to appropriately managed their pain and avoid any risks of opioid withdrawal, and withdrawal does occur you will treat it</a:t>
            </a:r>
          </a:p>
          <a:p>
            <a:pPr lvl="1">
              <a:buFont typeface="Wingdings" panose="05000000000000000000" pitchFamily="2" charset="2"/>
              <a:buChar char="Ø"/>
            </a:pPr>
            <a:r>
              <a:rPr lang="en-US" sz="2400" dirty="0"/>
              <a:t>“This may not be an easy process, but I am going to be helping you throughout it.  My goal is to make sure you are as comfortable as possible and avoiding problems like worsened pain or opioid withdrawal.  And if they do occur, I need you to be open and honest with me so I can help you get through it and avoid it in the future.”</a:t>
            </a:r>
          </a:p>
          <a:p>
            <a:pPr>
              <a:buFont typeface="Wingdings" panose="05000000000000000000" pitchFamily="2" charset="2"/>
              <a:buChar char="Ø"/>
            </a:pPr>
            <a:r>
              <a:rPr lang="en-US" sz="2400" dirty="0"/>
              <a:t>Discuss with patient the alternatives available to help manage their pain</a:t>
            </a:r>
          </a:p>
          <a:p>
            <a:pPr lvl="1">
              <a:buFont typeface="Wingdings" panose="05000000000000000000" pitchFamily="2" charset="2"/>
              <a:buChar char="Ø"/>
            </a:pPr>
            <a:r>
              <a:rPr lang="en-US" sz="2400" dirty="0"/>
              <a:t>“We have many options available for pain management these days, including different procedures and techniques, as well as non-narcotic medication options.”</a:t>
            </a:r>
          </a:p>
          <a:p>
            <a:endParaRPr lang="en-US" dirty="0"/>
          </a:p>
        </p:txBody>
      </p:sp>
    </p:spTree>
    <p:extLst>
      <p:ext uri="{BB962C8B-B14F-4D97-AF65-F5344CB8AC3E}">
        <p14:creationId xmlns:p14="http://schemas.microsoft.com/office/powerpoint/2010/main" val="973809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2DBDD2F-D0D3-7192-7236-6F3A3962DBE7}"/>
              </a:ext>
            </a:extLst>
          </p:cNvPr>
          <p:cNvSpPr>
            <a:spLocks noGrp="1"/>
          </p:cNvSpPr>
          <p:nvPr>
            <p:ph type="title"/>
          </p:nvPr>
        </p:nvSpPr>
        <p:spPr>
          <a:xfrm>
            <a:off x="492369" y="516835"/>
            <a:ext cx="3547701" cy="5772840"/>
          </a:xfrm>
        </p:spPr>
        <p:txBody>
          <a:bodyPr anchor="ctr">
            <a:normAutofit/>
          </a:bodyPr>
          <a:lstStyle/>
          <a:p>
            <a:r>
              <a:rPr lang="en-US" sz="3600" dirty="0">
                <a:solidFill>
                  <a:srgbClr val="FFFFFF"/>
                </a:solidFill>
              </a:rPr>
              <a:t>My Catchphrases</a:t>
            </a:r>
          </a:p>
        </p:txBody>
      </p:sp>
      <p:sp>
        <p:nvSpPr>
          <p:cNvPr id="16" name="Rectangle 15">
            <a:extLst>
              <a:ext uri="{FF2B5EF4-FFF2-40B4-BE49-F238E27FC236}">
                <a16:creationId xmlns:a16="http://schemas.microsoft.com/office/drawing/2014/main"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Content Placeholder 2">
            <a:extLst>
              <a:ext uri="{FF2B5EF4-FFF2-40B4-BE49-F238E27FC236}">
                <a16:creationId xmlns:a16="http://schemas.microsoft.com/office/drawing/2014/main" id="{1A72DDDC-FD81-24B2-3FE2-FB5ACC5E0ABD}"/>
              </a:ext>
            </a:extLst>
          </p:cNvPr>
          <p:cNvGraphicFramePr>
            <a:graphicFrameLocks noGrp="1"/>
          </p:cNvGraphicFramePr>
          <p:nvPr>
            <p:ph idx="1"/>
            <p:extLst>
              <p:ext uri="{D42A27DB-BD31-4B8C-83A1-F6EECF244321}">
                <p14:modId xmlns:p14="http://schemas.microsoft.com/office/powerpoint/2010/main" val="830911422"/>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6099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24C472F-44AA-6027-078A-22FE7FD9C5CA}"/>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Who Am I</a:t>
            </a:r>
          </a:p>
        </p:txBody>
      </p:sp>
      <p:sp>
        <p:nvSpPr>
          <p:cNvPr id="13" name="Rectangle 12">
            <a:extLst>
              <a:ext uri="{FF2B5EF4-FFF2-40B4-BE49-F238E27FC236}">
                <a16:creationId xmlns:a16="http://schemas.microsoft.com/office/drawing/2014/main"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8B4B1D83-6DE9-2479-C192-0F23438B9DA0}"/>
              </a:ext>
            </a:extLst>
          </p:cNvPr>
          <p:cNvGraphicFramePr>
            <a:graphicFrameLocks noGrp="1"/>
          </p:cNvGraphicFramePr>
          <p:nvPr>
            <p:ph idx="1"/>
            <p:extLst>
              <p:ext uri="{D42A27DB-BD31-4B8C-83A1-F6EECF244321}">
                <p14:modId xmlns:p14="http://schemas.microsoft.com/office/powerpoint/2010/main" val="3473674484"/>
              </p:ext>
            </p:extLst>
          </p:nvPr>
        </p:nvGraphicFramePr>
        <p:xfrm>
          <a:off x="4741863" y="639763"/>
          <a:ext cx="6797675" cy="5295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30665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F4656-FED9-DAF7-F413-ED80EA1F891E}"/>
              </a:ext>
            </a:extLst>
          </p:cNvPr>
          <p:cNvSpPr>
            <a:spLocks noGrp="1"/>
          </p:cNvSpPr>
          <p:nvPr>
            <p:ph type="title"/>
          </p:nvPr>
        </p:nvSpPr>
        <p:spPr/>
        <p:txBody>
          <a:bodyPr/>
          <a:lstStyle/>
          <a:p>
            <a:r>
              <a:rPr lang="en-US" dirty="0"/>
              <a:t>Empathy and Compassion</a:t>
            </a:r>
          </a:p>
        </p:txBody>
      </p:sp>
      <p:sp>
        <p:nvSpPr>
          <p:cNvPr id="3" name="Content Placeholder 2">
            <a:extLst>
              <a:ext uri="{FF2B5EF4-FFF2-40B4-BE49-F238E27FC236}">
                <a16:creationId xmlns:a16="http://schemas.microsoft.com/office/drawing/2014/main" id="{6D3D4DBB-E115-C205-F029-EDB7954A6856}"/>
              </a:ext>
            </a:extLst>
          </p:cNvPr>
          <p:cNvSpPr>
            <a:spLocks noGrp="1"/>
          </p:cNvSpPr>
          <p:nvPr>
            <p:ph idx="1"/>
          </p:nvPr>
        </p:nvSpPr>
        <p:spPr>
          <a:xfrm>
            <a:off x="1097280" y="1771633"/>
            <a:ext cx="10256520" cy="4799764"/>
          </a:xfrm>
        </p:spPr>
        <p:txBody>
          <a:bodyPr>
            <a:normAutofit fontScale="92500" lnSpcReduction="10000"/>
          </a:bodyPr>
          <a:lstStyle/>
          <a:p>
            <a:pPr>
              <a:buFont typeface="Wingdings" panose="05000000000000000000" pitchFamily="2" charset="2"/>
              <a:buChar char="Ø"/>
            </a:pPr>
            <a:r>
              <a:rPr lang="en-US" sz="2400" dirty="0"/>
              <a:t>Many patients will unfortunately have a negative reaction to weaning </a:t>
            </a:r>
          </a:p>
          <a:p>
            <a:pPr>
              <a:buFont typeface="Wingdings" panose="05000000000000000000" pitchFamily="2" charset="2"/>
              <a:buChar char="Ø"/>
            </a:pPr>
            <a:r>
              <a:rPr lang="en-US" sz="2400" dirty="0"/>
              <a:t>Despite the negative emotions, maintain your composure – do not match the patient’s anger or aggression</a:t>
            </a:r>
          </a:p>
          <a:p>
            <a:pPr>
              <a:buFont typeface="Wingdings" panose="05000000000000000000" pitchFamily="2" charset="2"/>
              <a:buChar char="Ø"/>
            </a:pPr>
            <a:r>
              <a:rPr lang="en-US" sz="2400" dirty="0"/>
              <a:t>Maintain eye contact with neutral and open body language</a:t>
            </a:r>
          </a:p>
          <a:p>
            <a:pPr>
              <a:buFont typeface="Wingdings" panose="05000000000000000000" pitchFamily="2" charset="2"/>
              <a:buChar char="Ø"/>
            </a:pPr>
            <a:r>
              <a:rPr lang="en-US" sz="2400" dirty="0"/>
              <a:t>Practice active listening with your patients</a:t>
            </a:r>
          </a:p>
          <a:p>
            <a:pPr lvl="1">
              <a:buFont typeface="Wingdings" panose="05000000000000000000" pitchFamily="2" charset="2"/>
              <a:buChar char="Ø"/>
            </a:pPr>
            <a:r>
              <a:rPr lang="en-US" sz="2400" dirty="0"/>
              <a:t>Genuinely listen to their concerns without immediately responding</a:t>
            </a:r>
          </a:p>
          <a:p>
            <a:pPr lvl="1">
              <a:buFont typeface="Wingdings" panose="05000000000000000000" pitchFamily="2" charset="2"/>
              <a:buChar char="Ø"/>
            </a:pPr>
            <a:r>
              <a:rPr lang="en-US" sz="2400" dirty="0"/>
              <a:t>Paraphrase and summarize their concerns to show understanding</a:t>
            </a:r>
          </a:p>
          <a:p>
            <a:pPr lvl="1">
              <a:buFont typeface="Wingdings" panose="05000000000000000000" pitchFamily="2" charset="2"/>
              <a:buChar char="Ø"/>
            </a:pPr>
            <a:r>
              <a:rPr lang="en-US" sz="2400" dirty="0"/>
              <a:t>Ask the patient what is most important to them during this process</a:t>
            </a:r>
          </a:p>
          <a:p>
            <a:pPr lvl="1">
              <a:buFont typeface="Wingdings" panose="05000000000000000000" pitchFamily="2" charset="2"/>
              <a:buChar char="Ø"/>
            </a:pPr>
            <a:r>
              <a:rPr lang="en-US" sz="2400" dirty="0"/>
              <a:t>Assure the patient consistently that weaning opioids does not mean you are leaving them without pain control; instead, you are shifting towards a safer or possibly more effective regimen</a:t>
            </a:r>
          </a:p>
          <a:p>
            <a:pPr>
              <a:buFont typeface="Wingdings" panose="05000000000000000000" pitchFamily="2" charset="2"/>
              <a:buChar char="Ø"/>
            </a:pPr>
            <a:r>
              <a:rPr lang="en-US" sz="2400" dirty="0"/>
              <a:t>Allow the patient to express their thoughts, but do not lose control of the conversation and allow them to spiral</a:t>
            </a:r>
          </a:p>
          <a:p>
            <a:pPr lvl="1"/>
            <a:endParaRPr lang="en-US" dirty="0"/>
          </a:p>
        </p:txBody>
      </p:sp>
    </p:spTree>
    <p:extLst>
      <p:ext uri="{BB962C8B-B14F-4D97-AF65-F5344CB8AC3E}">
        <p14:creationId xmlns:p14="http://schemas.microsoft.com/office/powerpoint/2010/main" val="1727201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BDC274-4570-823F-1D84-9C03B0BA56DD}"/>
              </a:ext>
            </a:extLst>
          </p:cNvPr>
          <p:cNvSpPr>
            <a:spLocks noGrp="1"/>
          </p:cNvSpPr>
          <p:nvPr>
            <p:ph type="title"/>
          </p:nvPr>
        </p:nvSpPr>
        <p:spPr>
          <a:xfrm>
            <a:off x="965030" y="963997"/>
            <a:ext cx="3254691" cy="4938361"/>
          </a:xfrm>
        </p:spPr>
        <p:txBody>
          <a:bodyPr anchor="ctr">
            <a:normAutofit/>
          </a:bodyPr>
          <a:lstStyle/>
          <a:p>
            <a:pPr algn="r"/>
            <a:r>
              <a:rPr lang="en-US" sz="4400"/>
              <a:t>Defusing Situations</a:t>
            </a:r>
          </a:p>
        </p:txBody>
      </p:sp>
      <p:cxnSp>
        <p:nvCxnSpPr>
          <p:cNvPr id="16"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5DD7825-E673-540B-BFCE-88F4E0D2B772}"/>
              </a:ext>
            </a:extLst>
          </p:cNvPr>
          <p:cNvSpPr>
            <a:spLocks noGrp="1"/>
          </p:cNvSpPr>
          <p:nvPr>
            <p:ph idx="1"/>
          </p:nvPr>
        </p:nvSpPr>
        <p:spPr>
          <a:xfrm>
            <a:off x="5134882" y="485775"/>
            <a:ext cx="6135097" cy="6052185"/>
          </a:xfrm>
        </p:spPr>
        <p:txBody>
          <a:bodyPr anchor="ctr">
            <a:normAutofit fontScale="92500" lnSpcReduction="20000"/>
          </a:bodyPr>
          <a:lstStyle/>
          <a:p>
            <a:pPr>
              <a:buFont typeface="Wingdings" panose="05000000000000000000" pitchFamily="2" charset="2"/>
              <a:buChar char="Ø"/>
            </a:pPr>
            <a:r>
              <a:rPr lang="en-US" sz="2600" dirty="0"/>
              <a:t>Remain calm with an even and controlled voice</a:t>
            </a:r>
          </a:p>
          <a:p>
            <a:pPr>
              <a:buFont typeface="Wingdings" panose="05000000000000000000" pitchFamily="2" charset="2"/>
              <a:buChar char="Ø"/>
            </a:pPr>
            <a:r>
              <a:rPr lang="en-US" sz="2600" dirty="0"/>
              <a:t>Maintain neutral and open body language</a:t>
            </a:r>
          </a:p>
          <a:p>
            <a:pPr>
              <a:buFont typeface="Wingdings" panose="05000000000000000000" pitchFamily="2" charset="2"/>
              <a:buChar char="Ø"/>
            </a:pPr>
            <a:r>
              <a:rPr lang="en-US" sz="2600" dirty="0"/>
              <a:t>Maintain physical distance from the patient</a:t>
            </a:r>
          </a:p>
          <a:p>
            <a:pPr>
              <a:buFont typeface="Wingdings" panose="05000000000000000000" pitchFamily="2" charset="2"/>
              <a:buChar char="Ø"/>
            </a:pPr>
            <a:r>
              <a:rPr lang="en-US" sz="2600" dirty="0"/>
              <a:t>Do not interrupt the patient until they are finished speaking</a:t>
            </a:r>
          </a:p>
          <a:p>
            <a:pPr>
              <a:buFont typeface="Wingdings" panose="05000000000000000000" pitchFamily="2" charset="2"/>
              <a:buChar char="Ø"/>
            </a:pPr>
            <a:r>
              <a:rPr lang="en-US" sz="2600" dirty="0"/>
              <a:t>Do not try telling the patient to “calm down” or “lower their voice”</a:t>
            </a:r>
          </a:p>
          <a:p>
            <a:pPr>
              <a:buFont typeface="Wingdings" panose="05000000000000000000" pitchFamily="2" charset="2"/>
              <a:buChar char="Ø"/>
            </a:pPr>
            <a:r>
              <a:rPr lang="en-US" sz="2600" dirty="0"/>
              <a:t>Utilize silence and reflection</a:t>
            </a:r>
          </a:p>
          <a:p>
            <a:pPr>
              <a:buFont typeface="Wingdings" panose="05000000000000000000" pitchFamily="2" charset="2"/>
              <a:buChar char="Ø"/>
            </a:pPr>
            <a:r>
              <a:rPr lang="en-US" sz="2600" dirty="0"/>
              <a:t>Remain firm and consistent in your arguments; don’t try to find new reasons or arguments after the confrontation has begun</a:t>
            </a:r>
          </a:p>
          <a:p>
            <a:pPr>
              <a:buFont typeface="Wingdings" panose="05000000000000000000" pitchFamily="2" charset="2"/>
              <a:buChar char="Ø"/>
            </a:pPr>
            <a:r>
              <a:rPr lang="en-US" sz="2600" dirty="0"/>
              <a:t>Do not let the patient’s reaction change plans, as this empowers this behavior in the future</a:t>
            </a:r>
          </a:p>
          <a:p>
            <a:pPr>
              <a:buFont typeface="Wingdings" panose="05000000000000000000" pitchFamily="2" charset="2"/>
              <a:buChar char="Ø"/>
            </a:pPr>
            <a:r>
              <a:rPr lang="en-US" sz="2600" dirty="0"/>
              <a:t>If after several minutes there is no resolution, excuse yourself or the patient until they are ready to move forward</a:t>
            </a:r>
          </a:p>
          <a:p>
            <a:endParaRPr lang="en-US" sz="1800" dirty="0"/>
          </a:p>
        </p:txBody>
      </p:sp>
    </p:spTree>
    <p:extLst>
      <p:ext uri="{BB962C8B-B14F-4D97-AF65-F5344CB8AC3E}">
        <p14:creationId xmlns:p14="http://schemas.microsoft.com/office/powerpoint/2010/main" val="10344444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1D3A9-6857-85D6-FD63-999DB261EDF1}"/>
              </a:ext>
            </a:extLst>
          </p:cNvPr>
          <p:cNvSpPr>
            <a:spLocks noGrp="1"/>
          </p:cNvSpPr>
          <p:nvPr>
            <p:ph type="title"/>
          </p:nvPr>
        </p:nvSpPr>
        <p:spPr/>
        <p:txBody>
          <a:bodyPr/>
          <a:lstStyle/>
          <a:p>
            <a:r>
              <a:rPr lang="en-US" dirty="0"/>
              <a:t>Clear Planning</a:t>
            </a:r>
          </a:p>
        </p:txBody>
      </p:sp>
      <p:sp>
        <p:nvSpPr>
          <p:cNvPr id="3" name="Content Placeholder 2">
            <a:extLst>
              <a:ext uri="{FF2B5EF4-FFF2-40B4-BE49-F238E27FC236}">
                <a16:creationId xmlns:a16="http://schemas.microsoft.com/office/drawing/2014/main" id="{856F2D4D-5243-629A-17C9-7FCC410131B3}"/>
              </a:ext>
            </a:extLst>
          </p:cNvPr>
          <p:cNvSpPr>
            <a:spLocks noGrp="1"/>
          </p:cNvSpPr>
          <p:nvPr>
            <p:ph idx="1"/>
          </p:nvPr>
        </p:nvSpPr>
        <p:spPr/>
        <p:txBody>
          <a:bodyPr>
            <a:normAutofit/>
          </a:bodyPr>
          <a:lstStyle/>
          <a:p>
            <a:pPr>
              <a:buFont typeface="Wingdings" panose="05000000000000000000" pitchFamily="2" charset="2"/>
              <a:buChar char="Ø"/>
            </a:pPr>
            <a:r>
              <a:rPr lang="en-US" sz="2400" dirty="0"/>
              <a:t>Prior to initiating a wean, a tentative wean schedule should be drafted and reviewed with the patient</a:t>
            </a:r>
          </a:p>
          <a:p>
            <a:pPr>
              <a:buFont typeface="Wingdings" panose="05000000000000000000" pitchFamily="2" charset="2"/>
              <a:buChar char="Ø"/>
            </a:pPr>
            <a:r>
              <a:rPr lang="en-US" sz="2400" dirty="0"/>
              <a:t>This helps provide clear expectations to the patient, and is also useful documentation to have when authorizing refills</a:t>
            </a:r>
          </a:p>
          <a:p>
            <a:pPr>
              <a:buFont typeface="Wingdings" panose="05000000000000000000" pitchFamily="2" charset="2"/>
              <a:buChar char="Ø"/>
            </a:pPr>
            <a:r>
              <a:rPr lang="en-US" sz="2400" dirty="0"/>
              <a:t>This plan can include next steps for pain management during and after opioid weaning</a:t>
            </a:r>
          </a:p>
          <a:p>
            <a:pPr>
              <a:buFont typeface="Wingdings" panose="05000000000000000000" pitchFamily="2" charset="2"/>
              <a:buChar char="Ø"/>
            </a:pPr>
            <a:r>
              <a:rPr lang="en-US" sz="2400" dirty="0"/>
              <a:t>This plan can always be changed as needed</a:t>
            </a:r>
          </a:p>
        </p:txBody>
      </p:sp>
    </p:spTree>
    <p:extLst>
      <p:ext uri="{BB962C8B-B14F-4D97-AF65-F5344CB8AC3E}">
        <p14:creationId xmlns:p14="http://schemas.microsoft.com/office/powerpoint/2010/main" val="22677363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C680CC-5E0C-23AC-1036-3A5571354008}"/>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Example – Slow Opioid Taper</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B19FA79-192B-5C38-C46A-E3FC73593BF9}"/>
              </a:ext>
            </a:extLst>
          </p:cNvPr>
          <p:cNvSpPr>
            <a:spLocks noGrp="1"/>
          </p:cNvSpPr>
          <p:nvPr>
            <p:ph idx="1"/>
          </p:nvPr>
        </p:nvSpPr>
        <p:spPr>
          <a:xfrm>
            <a:off x="4742016" y="605896"/>
            <a:ext cx="6413663" cy="5646208"/>
          </a:xfrm>
        </p:spPr>
        <p:txBody>
          <a:bodyPr anchor="ctr">
            <a:normAutofit/>
          </a:bodyPr>
          <a:lstStyle/>
          <a:p>
            <a:pPr marL="0" indent="0">
              <a:buNone/>
            </a:pPr>
            <a:r>
              <a:rPr lang="en-US" sz="2400" dirty="0"/>
              <a:t>Patient taking Morphine Sulfate ER 60mg twice daily, and oxycodone 5mg four times daily for breakthrough coverage around the clock.</a:t>
            </a:r>
          </a:p>
          <a:p>
            <a:pPr marL="0" indent="0">
              <a:buNone/>
            </a:pPr>
            <a:endParaRPr lang="en-US" sz="2400" dirty="0"/>
          </a:p>
          <a:p>
            <a:pPr marL="0" indent="0">
              <a:buNone/>
            </a:pPr>
            <a:r>
              <a:rPr lang="en-US" sz="2400" dirty="0"/>
              <a:t>Step 1: Identify daily MME.</a:t>
            </a:r>
          </a:p>
          <a:p>
            <a:pPr marL="0" indent="0">
              <a:buNone/>
            </a:pPr>
            <a:r>
              <a:rPr lang="en-US" sz="2400" dirty="0"/>
              <a:t>Total MME: (60x2) + (5x1.5)x4 = 150MME</a:t>
            </a:r>
          </a:p>
        </p:txBody>
      </p:sp>
    </p:spTree>
    <p:extLst>
      <p:ext uri="{BB962C8B-B14F-4D97-AF65-F5344CB8AC3E}">
        <p14:creationId xmlns:p14="http://schemas.microsoft.com/office/powerpoint/2010/main" val="33779709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C680CC-5E0C-23AC-1036-3A5571354008}"/>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Example – Slow Opioid Taper</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B19FA79-192B-5C38-C46A-E3FC73593BF9}"/>
              </a:ext>
            </a:extLst>
          </p:cNvPr>
          <p:cNvSpPr>
            <a:spLocks noGrp="1"/>
          </p:cNvSpPr>
          <p:nvPr>
            <p:ph idx="1"/>
          </p:nvPr>
        </p:nvSpPr>
        <p:spPr>
          <a:xfrm>
            <a:off x="4742016" y="605896"/>
            <a:ext cx="6413663" cy="5646208"/>
          </a:xfrm>
        </p:spPr>
        <p:txBody>
          <a:bodyPr anchor="ctr">
            <a:normAutofit/>
          </a:bodyPr>
          <a:lstStyle/>
          <a:p>
            <a:pPr marL="0" indent="0">
              <a:buNone/>
            </a:pPr>
            <a:r>
              <a:rPr lang="en-US" sz="2400" dirty="0"/>
              <a:t>Starting Morphine Sulfate ER 60mg twice daily; Oxycodone 5mg four times daily.  </a:t>
            </a:r>
          </a:p>
          <a:p>
            <a:pPr marL="0" indent="0">
              <a:buNone/>
            </a:pPr>
            <a:endParaRPr lang="en-US" sz="2400" dirty="0"/>
          </a:p>
          <a:p>
            <a:pPr marL="0" indent="0">
              <a:buNone/>
            </a:pPr>
            <a:r>
              <a:rPr lang="en-US" sz="2400" dirty="0"/>
              <a:t>Step 2: Calculate an appropriate goal to wean monthly; for a slow wean, 5-10% per month</a:t>
            </a:r>
          </a:p>
          <a:p>
            <a:pPr marL="0" indent="0">
              <a:buNone/>
            </a:pPr>
            <a:r>
              <a:rPr lang="en-US" sz="2400" dirty="0"/>
              <a:t>150MME x 0.05 = 7.5mg</a:t>
            </a:r>
          </a:p>
          <a:p>
            <a:pPr marL="0" indent="0">
              <a:buNone/>
            </a:pPr>
            <a:r>
              <a:rPr lang="en-US" sz="2400" dirty="0"/>
              <a:t>150MME x 0.1 = 15mg</a:t>
            </a:r>
          </a:p>
          <a:p>
            <a:pPr marL="0" indent="0">
              <a:buNone/>
            </a:pPr>
            <a:endParaRPr lang="en-US" sz="2400" dirty="0"/>
          </a:p>
          <a:p>
            <a:pPr marL="0" indent="0">
              <a:buNone/>
            </a:pPr>
            <a:r>
              <a:rPr lang="en-US" sz="2400" dirty="0"/>
              <a:t>Start with weaning the long-acting opioid to cessation. Morphine Sulfate ER supplied in multiples of 15mg, so weaning by 15mg per month.</a:t>
            </a:r>
          </a:p>
        </p:txBody>
      </p:sp>
    </p:spTree>
    <p:extLst>
      <p:ext uri="{BB962C8B-B14F-4D97-AF65-F5344CB8AC3E}">
        <p14:creationId xmlns:p14="http://schemas.microsoft.com/office/powerpoint/2010/main" val="4103859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C680CC-5E0C-23AC-1036-3A5571354008}"/>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Example – Slow Opioid Taper</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B19FA79-192B-5C38-C46A-E3FC73593BF9}"/>
              </a:ext>
            </a:extLst>
          </p:cNvPr>
          <p:cNvSpPr>
            <a:spLocks noGrp="1"/>
          </p:cNvSpPr>
          <p:nvPr>
            <p:ph idx="1"/>
          </p:nvPr>
        </p:nvSpPr>
        <p:spPr>
          <a:xfrm>
            <a:off x="4742016" y="333375"/>
            <a:ext cx="6413663" cy="6115049"/>
          </a:xfrm>
        </p:spPr>
        <p:txBody>
          <a:bodyPr anchor="ctr">
            <a:noAutofit/>
          </a:bodyPr>
          <a:lstStyle/>
          <a:p>
            <a:pPr marL="0" indent="0">
              <a:spcBef>
                <a:spcPts val="600"/>
              </a:spcBef>
              <a:buNone/>
            </a:pPr>
            <a:r>
              <a:rPr lang="en-US" sz="2400" dirty="0"/>
              <a:t>Starting Morphine Sulfate ER 60mg twice daily; Oxycodone 5mg four times daily.  </a:t>
            </a:r>
          </a:p>
          <a:p>
            <a:pPr marL="0" indent="0">
              <a:spcBef>
                <a:spcPts val="600"/>
              </a:spcBef>
              <a:buNone/>
            </a:pPr>
            <a:endParaRPr lang="en-US" sz="2400" dirty="0"/>
          </a:p>
          <a:p>
            <a:pPr marL="0" indent="0">
              <a:spcBef>
                <a:spcPts val="600"/>
              </a:spcBef>
              <a:buNone/>
            </a:pPr>
            <a:r>
              <a:rPr lang="en-US" sz="2400" dirty="0"/>
              <a:t>Step 3: Begin weaning by 5-10% per month until approximately 50% reduced</a:t>
            </a:r>
          </a:p>
          <a:p>
            <a:pPr marL="0" indent="0">
              <a:spcBef>
                <a:spcPts val="600"/>
              </a:spcBef>
              <a:buNone/>
            </a:pPr>
            <a:endParaRPr lang="en-US" sz="2400" dirty="0"/>
          </a:p>
          <a:p>
            <a:pPr marL="0" indent="0">
              <a:spcBef>
                <a:spcPts val="600"/>
              </a:spcBef>
              <a:buNone/>
            </a:pPr>
            <a:r>
              <a:rPr lang="en-US" sz="2400" dirty="0"/>
              <a:t>Month 1: Morphine Sulfate </a:t>
            </a:r>
            <a:r>
              <a:rPr lang="en-US" sz="2400" dirty="0">
                <a:solidFill>
                  <a:srgbClr val="FF0000"/>
                </a:solidFill>
              </a:rPr>
              <a:t>ER 45mg AM </a:t>
            </a:r>
            <a:r>
              <a:rPr lang="en-US" sz="2400" dirty="0"/>
              <a:t>+ 60mg PM; Oxycodone 5mg QID (135MME)</a:t>
            </a:r>
          </a:p>
          <a:p>
            <a:pPr marL="0" indent="0">
              <a:spcBef>
                <a:spcPts val="600"/>
              </a:spcBef>
              <a:buNone/>
            </a:pPr>
            <a:r>
              <a:rPr lang="en-US" sz="2400" dirty="0"/>
              <a:t>Month 2: Morphine Sulfate ER 45mg AM + </a:t>
            </a:r>
            <a:r>
              <a:rPr lang="en-US" sz="2400" dirty="0">
                <a:solidFill>
                  <a:srgbClr val="FF0000"/>
                </a:solidFill>
              </a:rPr>
              <a:t>45mg PM</a:t>
            </a:r>
            <a:r>
              <a:rPr lang="en-US" sz="2400" dirty="0"/>
              <a:t>; Oxycodone 5mg QID (120MME)</a:t>
            </a:r>
          </a:p>
          <a:p>
            <a:pPr marL="0" indent="0">
              <a:spcBef>
                <a:spcPts val="600"/>
              </a:spcBef>
              <a:buNone/>
            </a:pPr>
            <a:r>
              <a:rPr lang="en-US" sz="2400" dirty="0"/>
              <a:t>Month 3: Morphine Sulfate ER </a:t>
            </a:r>
            <a:r>
              <a:rPr lang="en-US" sz="2400" dirty="0">
                <a:solidFill>
                  <a:srgbClr val="FF0000"/>
                </a:solidFill>
              </a:rPr>
              <a:t>30mg AM </a:t>
            </a:r>
            <a:r>
              <a:rPr lang="en-US" sz="2400" dirty="0"/>
              <a:t>+ 45mg PM; Oxycodone 5mg QID (105MME)</a:t>
            </a:r>
          </a:p>
          <a:p>
            <a:pPr marL="0" indent="0">
              <a:spcBef>
                <a:spcPts val="600"/>
              </a:spcBef>
              <a:buNone/>
            </a:pPr>
            <a:r>
              <a:rPr lang="en-US" sz="2400" dirty="0"/>
              <a:t>Month 4: Morphine Sulfate ER 30mg AM + </a:t>
            </a:r>
            <a:r>
              <a:rPr lang="en-US" sz="2400" dirty="0">
                <a:solidFill>
                  <a:srgbClr val="FF0000"/>
                </a:solidFill>
              </a:rPr>
              <a:t>30mg PM</a:t>
            </a:r>
            <a:r>
              <a:rPr lang="en-US" sz="2400" dirty="0"/>
              <a:t>; Oxycodone 5mg QID (90MME)</a:t>
            </a:r>
          </a:p>
          <a:p>
            <a:pPr marL="0" indent="0">
              <a:spcBef>
                <a:spcPts val="600"/>
              </a:spcBef>
              <a:buNone/>
            </a:pPr>
            <a:r>
              <a:rPr lang="en-US" sz="2400" dirty="0"/>
              <a:t>Month 5: Morphine Sulfate ER </a:t>
            </a:r>
            <a:r>
              <a:rPr lang="en-US" sz="2400" dirty="0">
                <a:solidFill>
                  <a:srgbClr val="FF0000"/>
                </a:solidFill>
              </a:rPr>
              <a:t>15mg AM </a:t>
            </a:r>
            <a:r>
              <a:rPr lang="en-US" sz="2400" dirty="0"/>
              <a:t>+ 30mg PM; Oxycodone 5mg QID </a:t>
            </a:r>
            <a:r>
              <a:rPr lang="en-US" sz="2400" dirty="0">
                <a:solidFill>
                  <a:srgbClr val="FF0000"/>
                </a:solidFill>
              </a:rPr>
              <a:t>(75MME)</a:t>
            </a:r>
          </a:p>
        </p:txBody>
      </p:sp>
    </p:spTree>
    <p:extLst>
      <p:ext uri="{BB962C8B-B14F-4D97-AF65-F5344CB8AC3E}">
        <p14:creationId xmlns:p14="http://schemas.microsoft.com/office/powerpoint/2010/main" val="25137971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C680CC-5E0C-23AC-1036-3A5571354008}"/>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Example – Slow Opioid Taper</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B19FA79-192B-5C38-C46A-E3FC73593BF9}"/>
              </a:ext>
            </a:extLst>
          </p:cNvPr>
          <p:cNvSpPr>
            <a:spLocks noGrp="1"/>
          </p:cNvSpPr>
          <p:nvPr>
            <p:ph idx="1"/>
          </p:nvPr>
        </p:nvSpPr>
        <p:spPr>
          <a:xfrm>
            <a:off x="4742016" y="605896"/>
            <a:ext cx="6413663" cy="5646208"/>
          </a:xfrm>
        </p:spPr>
        <p:txBody>
          <a:bodyPr anchor="ctr">
            <a:normAutofit/>
          </a:bodyPr>
          <a:lstStyle/>
          <a:p>
            <a:pPr marL="0" indent="0">
              <a:buNone/>
            </a:pPr>
            <a:r>
              <a:rPr lang="en-US" sz="2400" dirty="0"/>
              <a:t>Starting Morphine Sulfate ER 15mg AM + 30mg PM; Oxycodone 5mg four times daily.  </a:t>
            </a:r>
          </a:p>
          <a:p>
            <a:pPr marL="0" indent="0">
              <a:buNone/>
            </a:pPr>
            <a:endParaRPr lang="en-US" sz="2400" dirty="0"/>
          </a:p>
          <a:p>
            <a:pPr marL="0" indent="0">
              <a:buNone/>
            </a:pPr>
            <a:r>
              <a:rPr lang="en-US" sz="2400" dirty="0"/>
              <a:t>Step 4: Once 50% weaned, recalculate the 5-10% for next steps</a:t>
            </a:r>
          </a:p>
          <a:p>
            <a:pPr marL="0" indent="0">
              <a:buNone/>
            </a:pPr>
            <a:r>
              <a:rPr lang="en-US" sz="2400" dirty="0"/>
              <a:t>75MME x 0.05 = 3.75mg</a:t>
            </a:r>
          </a:p>
          <a:p>
            <a:pPr marL="0" indent="0">
              <a:buNone/>
            </a:pPr>
            <a:r>
              <a:rPr lang="en-US" sz="2400" dirty="0"/>
              <a:t>75MME x 0.1 = 7.5mg</a:t>
            </a:r>
          </a:p>
          <a:p>
            <a:pPr marL="0" indent="0">
              <a:buNone/>
            </a:pPr>
            <a:endParaRPr lang="en-US" sz="2400" dirty="0"/>
          </a:p>
          <a:p>
            <a:pPr marL="0" indent="0">
              <a:buNone/>
            </a:pPr>
            <a:r>
              <a:rPr lang="en-US" sz="2400" dirty="0"/>
              <a:t>Morphine Sulfate ER is supplied in 15mg intervals; it is not possible to split the tablet in half.  As a result, will need to increase oxycodone to compensate for this further decrease.</a:t>
            </a:r>
          </a:p>
        </p:txBody>
      </p:sp>
    </p:spTree>
    <p:extLst>
      <p:ext uri="{BB962C8B-B14F-4D97-AF65-F5344CB8AC3E}">
        <p14:creationId xmlns:p14="http://schemas.microsoft.com/office/powerpoint/2010/main" val="17559688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C680CC-5E0C-23AC-1036-3A5571354008}"/>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Example – Slow Opioid Taper</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B19FA79-192B-5C38-C46A-E3FC73593BF9}"/>
              </a:ext>
            </a:extLst>
          </p:cNvPr>
          <p:cNvSpPr>
            <a:spLocks noGrp="1"/>
          </p:cNvSpPr>
          <p:nvPr>
            <p:ph idx="1"/>
          </p:nvPr>
        </p:nvSpPr>
        <p:spPr>
          <a:xfrm>
            <a:off x="4742016" y="605896"/>
            <a:ext cx="6413663" cy="5646208"/>
          </a:xfrm>
        </p:spPr>
        <p:txBody>
          <a:bodyPr anchor="ctr">
            <a:normAutofit/>
          </a:bodyPr>
          <a:lstStyle/>
          <a:p>
            <a:pPr marL="0" indent="0">
              <a:buNone/>
            </a:pPr>
            <a:r>
              <a:rPr lang="en-US" sz="2400" dirty="0"/>
              <a:t>Starting Morphine Sulfate ER 15mg AM + 30mg PM; Oxycodone 5mg four times daily.  </a:t>
            </a:r>
          </a:p>
          <a:p>
            <a:pPr marL="0" indent="0">
              <a:buNone/>
            </a:pPr>
            <a:endParaRPr lang="en-US" sz="2400" dirty="0"/>
          </a:p>
          <a:p>
            <a:pPr marL="0" indent="0">
              <a:buNone/>
            </a:pPr>
            <a:r>
              <a:rPr lang="en-US" sz="2400" dirty="0"/>
              <a:t>Step 5: Continue weaning at the new 5-10% rate</a:t>
            </a:r>
          </a:p>
          <a:p>
            <a:pPr marL="0" indent="0">
              <a:buNone/>
            </a:pPr>
            <a:endParaRPr lang="en-US" sz="2400" dirty="0"/>
          </a:p>
          <a:p>
            <a:pPr marL="0" indent="0">
              <a:buNone/>
            </a:pPr>
            <a:r>
              <a:rPr lang="en-US" sz="2400" dirty="0"/>
              <a:t>Month 6: Morphine Sulfate ER 15mg AM + </a:t>
            </a:r>
            <a:r>
              <a:rPr lang="en-US" sz="2400" dirty="0">
                <a:solidFill>
                  <a:srgbClr val="FF0000"/>
                </a:solidFill>
              </a:rPr>
              <a:t>15mg PM; </a:t>
            </a:r>
            <a:r>
              <a:rPr lang="en-US" sz="2400" dirty="0"/>
              <a:t>Oxycodone 5mg </a:t>
            </a:r>
            <a:r>
              <a:rPr lang="en-US" sz="2400" dirty="0">
                <a:solidFill>
                  <a:srgbClr val="FF0000"/>
                </a:solidFill>
              </a:rPr>
              <a:t>5x daily </a:t>
            </a:r>
            <a:r>
              <a:rPr lang="en-US" sz="2400" dirty="0"/>
              <a:t>(67.5MME)</a:t>
            </a:r>
          </a:p>
          <a:p>
            <a:pPr marL="0" indent="0">
              <a:buNone/>
            </a:pPr>
            <a:r>
              <a:rPr lang="en-US" sz="2400" dirty="0"/>
              <a:t>Month 7: Morphine Sulfate ER 15mg PM </a:t>
            </a:r>
            <a:r>
              <a:rPr lang="en-US" sz="2400" dirty="0">
                <a:solidFill>
                  <a:srgbClr val="FF0000"/>
                </a:solidFill>
              </a:rPr>
              <a:t>(no AM dose)</a:t>
            </a:r>
            <a:r>
              <a:rPr lang="en-US" sz="2400" dirty="0"/>
              <a:t>; Oxycodone 5mg </a:t>
            </a:r>
            <a:r>
              <a:rPr lang="en-US" sz="2400" dirty="0">
                <a:solidFill>
                  <a:srgbClr val="FF0000"/>
                </a:solidFill>
              </a:rPr>
              <a:t>6x daily </a:t>
            </a:r>
            <a:r>
              <a:rPr lang="en-US" sz="2400" dirty="0"/>
              <a:t>(60MME)</a:t>
            </a:r>
          </a:p>
          <a:p>
            <a:pPr marL="0" indent="0">
              <a:buNone/>
            </a:pPr>
            <a:r>
              <a:rPr lang="en-US" sz="2400" dirty="0"/>
              <a:t>Month 8: </a:t>
            </a:r>
            <a:r>
              <a:rPr lang="en-US" sz="2400" dirty="0">
                <a:solidFill>
                  <a:srgbClr val="FF0000"/>
                </a:solidFill>
              </a:rPr>
              <a:t>Stop Morphine Sulfate ER</a:t>
            </a:r>
            <a:r>
              <a:rPr lang="en-US" sz="2400" dirty="0"/>
              <a:t>; continue Oxycodone 5mg </a:t>
            </a:r>
            <a:r>
              <a:rPr lang="en-US" sz="2400" dirty="0">
                <a:solidFill>
                  <a:srgbClr val="FF0000"/>
                </a:solidFill>
              </a:rPr>
              <a:t>7x daily </a:t>
            </a:r>
            <a:r>
              <a:rPr lang="en-US" sz="2400" dirty="0"/>
              <a:t>(52.5MME)</a:t>
            </a:r>
          </a:p>
        </p:txBody>
      </p:sp>
    </p:spTree>
    <p:extLst>
      <p:ext uri="{BB962C8B-B14F-4D97-AF65-F5344CB8AC3E}">
        <p14:creationId xmlns:p14="http://schemas.microsoft.com/office/powerpoint/2010/main" val="12760844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C680CC-5E0C-23AC-1036-3A5571354008}"/>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Example – Slow Opioid Taper</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B19FA79-192B-5C38-C46A-E3FC73593BF9}"/>
              </a:ext>
            </a:extLst>
          </p:cNvPr>
          <p:cNvSpPr>
            <a:spLocks noGrp="1"/>
          </p:cNvSpPr>
          <p:nvPr>
            <p:ph idx="1"/>
          </p:nvPr>
        </p:nvSpPr>
        <p:spPr>
          <a:xfrm>
            <a:off x="4742016" y="605896"/>
            <a:ext cx="6413663" cy="5966354"/>
          </a:xfrm>
        </p:spPr>
        <p:txBody>
          <a:bodyPr anchor="ctr">
            <a:normAutofit/>
          </a:bodyPr>
          <a:lstStyle/>
          <a:p>
            <a:pPr marL="0" indent="0">
              <a:buNone/>
            </a:pPr>
            <a:r>
              <a:rPr lang="en-US" sz="2400" dirty="0"/>
              <a:t>Starting oxycodone 5mg seven times daily.</a:t>
            </a:r>
          </a:p>
          <a:p>
            <a:pPr marL="0" indent="0">
              <a:buNone/>
            </a:pPr>
            <a:endParaRPr lang="en-US" sz="2400" dirty="0"/>
          </a:p>
          <a:p>
            <a:pPr marL="0" indent="0">
              <a:buNone/>
            </a:pPr>
            <a:r>
              <a:rPr lang="en-US" sz="2400" dirty="0"/>
              <a:t>Step 6: Once long-acting opioid stopped, begin weaning short-acting opioid at present rate.</a:t>
            </a:r>
          </a:p>
          <a:p>
            <a:pPr marL="0" indent="0">
              <a:buNone/>
            </a:pPr>
            <a:endParaRPr lang="en-US" sz="2400" dirty="0"/>
          </a:p>
          <a:p>
            <a:pPr marL="0" indent="0">
              <a:buNone/>
            </a:pPr>
            <a:r>
              <a:rPr lang="en-US" sz="2400" dirty="0"/>
              <a:t>Month 9: Oxycodone 5mg </a:t>
            </a:r>
            <a:r>
              <a:rPr lang="en-US" sz="2400" dirty="0">
                <a:solidFill>
                  <a:srgbClr val="FF0000"/>
                </a:solidFill>
              </a:rPr>
              <a:t>6x daily </a:t>
            </a:r>
            <a:r>
              <a:rPr lang="en-US" sz="2400" dirty="0"/>
              <a:t>(45MME)</a:t>
            </a:r>
          </a:p>
          <a:p>
            <a:pPr marL="0" indent="0">
              <a:buNone/>
            </a:pPr>
            <a:r>
              <a:rPr lang="en-US" sz="2400" dirty="0"/>
              <a:t>Month 10: Oxycodone 5mg </a:t>
            </a:r>
            <a:r>
              <a:rPr lang="en-US" sz="2400" dirty="0">
                <a:solidFill>
                  <a:srgbClr val="FF0000"/>
                </a:solidFill>
              </a:rPr>
              <a:t>5x daily </a:t>
            </a:r>
            <a:r>
              <a:rPr lang="en-US" sz="2400" dirty="0"/>
              <a:t>(37.5MME)</a:t>
            </a:r>
          </a:p>
          <a:p>
            <a:pPr marL="0" indent="0">
              <a:buNone/>
            </a:pPr>
            <a:r>
              <a:rPr lang="en-US" sz="2400" dirty="0"/>
              <a:t>Month 11: Oxycodone 5mg </a:t>
            </a:r>
            <a:r>
              <a:rPr lang="en-US" sz="2400" dirty="0">
                <a:solidFill>
                  <a:srgbClr val="FF0000"/>
                </a:solidFill>
              </a:rPr>
              <a:t>4x daily </a:t>
            </a:r>
            <a:r>
              <a:rPr lang="en-US" sz="2400" dirty="0"/>
              <a:t>(30MME)</a:t>
            </a:r>
          </a:p>
          <a:p>
            <a:pPr marL="0" indent="0">
              <a:buNone/>
            </a:pPr>
            <a:r>
              <a:rPr lang="en-US" sz="2400" dirty="0"/>
              <a:t>Month 12: Oxycodone 5mg </a:t>
            </a:r>
            <a:r>
              <a:rPr lang="en-US" sz="2400" dirty="0">
                <a:solidFill>
                  <a:srgbClr val="FF0000"/>
                </a:solidFill>
              </a:rPr>
              <a:t>3x daily </a:t>
            </a:r>
            <a:r>
              <a:rPr lang="en-US" sz="2400" dirty="0"/>
              <a:t>(22.5MME)</a:t>
            </a:r>
          </a:p>
          <a:p>
            <a:pPr marL="0" indent="0">
              <a:buNone/>
            </a:pPr>
            <a:r>
              <a:rPr lang="en-US" sz="2400" dirty="0"/>
              <a:t>Month 13: Oxycodone 5mg </a:t>
            </a:r>
            <a:r>
              <a:rPr lang="en-US" sz="2400" dirty="0">
                <a:solidFill>
                  <a:srgbClr val="FF0000"/>
                </a:solidFill>
              </a:rPr>
              <a:t>2x daily </a:t>
            </a:r>
            <a:r>
              <a:rPr lang="en-US" sz="2400" dirty="0"/>
              <a:t>(15MME)</a:t>
            </a:r>
          </a:p>
          <a:p>
            <a:pPr marL="0" indent="0">
              <a:buNone/>
            </a:pPr>
            <a:r>
              <a:rPr lang="en-US" sz="2400" dirty="0"/>
              <a:t>Month 14: Oxycodone 5mg </a:t>
            </a:r>
            <a:r>
              <a:rPr lang="en-US" sz="2400" dirty="0">
                <a:solidFill>
                  <a:srgbClr val="FF0000"/>
                </a:solidFill>
              </a:rPr>
              <a:t>1x daily </a:t>
            </a:r>
            <a:r>
              <a:rPr lang="en-US" sz="2400" dirty="0"/>
              <a:t>(7.5MME)</a:t>
            </a:r>
          </a:p>
          <a:p>
            <a:pPr marL="0" indent="0">
              <a:buNone/>
            </a:pPr>
            <a:r>
              <a:rPr lang="en-US" sz="2400" dirty="0"/>
              <a:t>Stop</a:t>
            </a:r>
          </a:p>
        </p:txBody>
      </p:sp>
    </p:spTree>
    <p:extLst>
      <p:ext uri="{BB962C8B-B14F-4D97-AF65-F5344CB8AC3E}">
        <p14:creationId xmlns:p14="http://schemas.microsoft.com/office/powerpoint/2010/main" val="36216066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C680CC-5E0C-23AC-1036-3A5571354008}"/>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Example – Slow Opioid Taper</a:t>
            </a:r>
          </a:p>
        </p:txBody>
      </p:sp>
      <p:sp>
        <p:nvSpPr>
          <p:cNvPr id="13" name="Rectangle 12">
            <a:extLst>
              <a:ext uri="{FF2B5EF4-FFF2-40B4-BE49-F238E27FC236}">
                <a16:creationId xmlns:a16="http://schemas.microsoft.com/office/drawing/2014/main"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16238540-0E76-A67D-3D88-47F1128763B7}"/>
              </a:ext>
            </a:extLst>
          </p:cNvPr>
          <p:cNvGraphicFramePr>
            <a:graphicFrameLocks noGrp="1"/>
          </p:cNvGraphicFramePr>
          <p:nvPr>
            <p:ph idx="1"/>
            <p:extLst>
              <p:ext uri="{D42A27DB-BD31-4B8C-83A1-F6EECF244321}">
                <p14:modId xmlns:p14="http://schemas.microsoft.com/office/powerpoint/2010/main" val="2397369381"/>
              </p:ext>
            </p:extLst>
          </p:nvPr>
        </p:nvGraphicFramePr>
        <p:xfrm>
          <a:off x="4741863" y="152400"/>
          <a:ext cx="6797675" cy="6553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6154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9155-7DE5-7C24-C14A-A0789086FED7}"/>
              </a:ext>
            </a:extLst>
          </p:cNvPr>
          <p:cNvSpPr>
            <a:spLocks noGrp="1"/>
          </p:cNvSpPr>
          <p:nvPr>
            <p:ph type="title"/>
          </p:nvPr>
        </p:nvSpPr>
        <p:spPr/>
        <p:txBody>
          <a:bodyPr/>
          <a:lstStyle/>
          <a:p>
            <a:r>
              <a:rPr lang="en-US" dirty="0"/>
              <a:t>Why This Topic?</a:t>
            </a:r>
          </a:p>
        </p:txBody>
      </p:sp>
      <p:sp>
        <p:nvSpPr>
          <p:cNvPr id="3" name="Content Placeholder 2">
            <a:extLst>
              <a:ext uri="{FF2B5EF4-FFF2-40B4-BE49-F238E27FC236}">
                <a16:creationId xmlns:a16="http://schemas.microsoft.com/office/drawing/2014/main" id="{99A2E243-0B0A-9F3A-5F27-4965D40FDF0C}"/>
              </a:ext>
            </a:extLst>
          </p:cNvPr>
          <p:cNvSpPr>
            <a:spLocks noGrp="1"/>
          </p:cNvSpPr>
          <p:nvPr>
            <p:ph idx="1"/>
          </p:nvPr>
        </p:nvSpPr>
        <p:spPr>
          <a:xfrm>
            <a:off x="1097280" y="1825625"/>
            <a:ext cx="10058400" cy="4667250"/>
          </a:xfrm>
        </p:spPr>
        <p:txBody>
          <a:bodyPr>
            <a:normAutofit/>
          </a:bodyPr>
          <a:lstStyle/>
          <a:p>
            <a:pPr>
              <a:buFont typeface="Wingdings" panose="05000000000000000000" pitchFamily="2" charset="2"/>
              <a:buChar char="Ø"/>
            </a:pPr>
            <a:r>
              <a:rPr lang="en-US" sz="2400" dirty="0"/>
              <a:t>Opioid prescribing remains a very controversial topic</a:t>
            </a:r>
          </a:p>
          <a:p>
            <a:pPr>
              <a:buFont typeface="Wingdings" panose="05000000000000000000" pitchFamily="2" charset="2"/>
              <a:buChar char="Ø"/>
            </a:pPr>
            <a:r>
              <a:rPr lang="en-US" sz="2400" dirty="0"/>
              <a:t>Despite declining rates of prescribing, there were still 43 prescriptions for opioids dispensed per 100 people in Pennsylvania in 2020</a:t>
            </a:r>
          </a:p>
          <a:p>
            <a:pPr>
              <a:buFont typeface="Wingdings" panose="05000000000000000000" pitchFamily="2" charset="2"/>
              <a:buChar char="Ø"/>
            </a:pPr>
            <a:r>
              <a:rPr lang="en-US" sz="2400" dirty="0"/>
              <a:t>Guidelines are vague on who and how to wean off chronic opioids</a:t>
            </a:r>
          </a:p>
          <a:p>
            <a:pPr>
              <a:buFont typeface="Wingdings" panose="05000000000000000000" pitchFamily="2" charset="2"/>
              <a:buChar char="Ø"/>
            </a:pPr>
            <a:r>
              <a:rPr lang="en-US" sz="2400" dirty="0"/>
              <a:t>Many providers report feeling uncomfortable discussing opioid weaning with their patients, leading some to avoid weaning until the patient “gets in trouble”</a:t>
            </a:r>
          </a:p>
          <a:p>
            <a:pPr>
              <a:buFont typeface="Wingdings" panose="05000000000000000000" pitchFamily="2" charset="2"/>
              <a:buChar char="Ø"/>
            </a:pPr>
            <a:r>
              <a:rPr lang="en-US" sz="2400" dirty="0"/>
              <a:t>Many patients report feeling anxious, angry and/or persecuted when the topic is discussed, leading to poor compliance, “doctor-shopping”, and increased risks of medication misuse or abuse</a:t>
            </a:r>
          </a:p>
        </p:txBody>
      </p:sp>
    </p:spTree>
    <p:extLst>
      <p:ext uri="{BB962C8B-B14F-4D97-AF65-F5344CB8AC3E}">
        <p14:creationId xmlns:p14="http://schemas.microsoft.com/office/powerpoint/2010/main" val="38138246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67135-F9A3-2C1A-E0C8-53E9F066A643}"/>
              </a:ext>
            </a:extLst>
          </p:cNvPr>
          <p:cNvSpPr>
            <a:spLocks noGrp="1"/>
          </p:cNvSpPr>
          <p:nvPr>
            <p:ph type="title"/>
          </p:nvPr>
        </p:nvSpPr>
        <p:spPr/>
        <p:txBody>
          <a:bodyPr/>
          <a:lstStyle/>
          <a:p>
            <a:r>
              <a:rPr lang="en-US" dirty="0"/>
              <a:t>Nonpharmacological Pain Management</a:t>
            </a:r>
          </a:p>
        </p:txBody>
      </p:sp>
      <p:sp>
        <p:nvSpPr>
          <p:cNvPr id="3" name="Content Placeholder 2">
            <a:extLst>
              <a:ext uri="{FF2B5EF4-FFF2-40B4-BE49-F238E27FC236}">
                <a16:creationId xmlns:a16="http://schemas.microsoft.com/office/drawing/2014/main" id="{7FFBFB85-49E8-3D51-E542-3C756A0DE926}"/>
              </a:ext>
            </a:extLst>
          </p:cNvPr>
          <p:cNvSpPr>
            <a:spLocks noGrp="1"/>
          </p:cNvSpPr>
          <p:nvPr>
            <p:ph idx="1"/>
          </p:nvPr>
        </p:nvSpPr>
        <p:spPr>
          <a:xfrm>
            <a:off x="1097280" y="1825625"/>
            <a:ext cx="10256520" cy="4818456"/>
          </a:xfrm>
        </p:spPr>
        <p:txBody>
          <a:bodyPr>
            <a:noAutofit/>
          </a:bodyPr>
          <a:lstStyle/>
          <a:p>
            <a:pPr>
              <a:buFont typeface="Wingdings" panose="05000000000000000000" pitchFamily="2" charset="2"/>
              <a:buChar char="Ø"/>
            </a:pPr>
            <a:r>
              <a:rPr lang="en-US" sz="2400" dirty="0"/>
              <a:t>Nonpharmacological options are some of the safest options and can provide significant benefits for many patients</a:t>
            </a:r>
          </a:p>
          <a:p>
            <a:pPr lvl="1">
              <a:buFont typeface="Wingdings" panose="05000000000000000000" pitchFamily="2" charset="2"/>
              <a:buChar char="Ø"/>
            </a:pPr>
            <a:r>
              <a:rPr lang="en-US" sz="2400" dirty="0"/>
              <a:t>Physical therapy</a:t>
            </a:r>
          </a:p>
          <a:p>
            <a:pPr lvl="1">
              <a:buFont typeface="Wingdings" panose="05000000000000000000" pitchFamily="2" charset="2"/>
              <a:buChar char="Ø"/>
            </a:pPr>
            <a:r>
              <a:rPr lang="en-US" sz="2400" dirty="0"/>
              <a:t>Transcutaneous Electrical Nerve Stimulation (TENS) </a:t>
            </a:r>
          </a:p>
          <a:p>
            <a:pPr lvl="1">
              <a:buFont typeface="Wingdings" panose="05000000000000000000" pitchFamily="2" charset="2"/>
              <a:buChar char="Ø"/>
            </a:pPr>
            <a:r>
              <a:rPr lang="en-US" sz="2400" dirty="0"/>
              <a:t>Acupressure and acupuncture </a:t>
            </a:r>
          </a:p>
          <a:p>
            <a:pPr lvl="1">
              <a:buFont typeface="Wingdings" panose="05000000000000000000" pitchFamily="2" charset="2"/>
              <a:buChar char="Ø"/>
            </a:pPr>
            <a:r>
              <a:rPr lang="en-US" sz="2400" dirty="0"/>
              <a:t>Yoga and tai chi </a:t>
            </a:r>
          </a:p>
          <a:p>
            <a:pPr lvl="1">
              <a:buFont typeface="Wingdings" panose="05000000000000000000" pitchFamily="2" charset="2"/>
              <a:buChar char="Ø"/>
            </a:pPr>
            <a:r>
              <a:rPr lang="en-US" sz="2400" dirty="0"/>
              <a:t>Virtual reality therapy</a:t>
            </a:r>
          </a:p>
        </p:txBody>
      </p:sp>
    </p:spTree>
    <p:extLst>
      <p:ext uri="{BB962C8B-B14F-4D97-AF65-F5344CB8AC3E}">
        <p14:creationId xmlns:p14="http://schemas.microsoft.com/office/powerpoint/2010/main" val="17567401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078113B-BB3D-FB28-0A96-B82162F363EB}"/>
              </a:ext>
            </a:extLst>
          </p:cNvPr>
          <p:cNvSpPr>
            <a:spLocks noGrp="1"/>
          </p:cNvSpPr>
          <p:nvPr>
            <p:ph type="title"/>
          </p:nvPr>
        </p:nvSpPr>
        <p:spPr>
          <a:xfrm>
            <a:off x="492370" y="605896"/>
            <a:ext cx="3336680" cy="5646208"/>
          </a:xfrm>
        </p:spPr>
        <p:txBody>
          <a:bodyPr anchor="ctr">
            <a:normAutofit/>
          </a:bodyPr>
          <a:lstStyle/>
          <a:p>
            <a:r>
              <a:rPr lang="en-US" sz="3600" dirty="0">
                <a:solidFill>
                  <a:srgbClr val="FFFFFF"/>
                </a:solidFill>
              </a:rPr>
              <a:t>My Catchphrases</a:t>
            </a:r>
          </a:p>
        </p:txBody>
      </p:sp>
      <p:sp>
        <p:nvSpPr>
          <p:cNvPr id="30" name="Rectangle 29">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4FF2E9D-A648-3D18-32B6-D041FA280A64}"/>
              </a:ext>
            </a:extLst>
          </p:cNvPr>
          <p:cNvSpPr>
            <a:spLocks noGrp="1"/>
          </p:cNvSpPr>
          <p:nvPr>
            <p:ph idx="1"/>
          </p:nvPr>
        </p:nvSpPr>
        <p:spPr>
          <a:xfrm>
            <a:off x="4742016" y="605896"/>
            <a:ext cx="6413663" cy="5646208"/>
          </a:xfrm>
        </p:spPr>
        <p:txBody>
          <a:bodyPr anchor="ctr">
            <a:noAutofit/>
          </a:bodyPr>
          <a:lstStyle/>
          <a:p>
            <a:pPr>
              <a:buFont typeface="Wingdings" panose="05000000000000000000" pitchFamily="2" charset="2"/>
              <a:buChar char="Ø"/>
            </a:pPr>
            <a:r>
              <a:rPr lang="en-US" dirty="0"/>
              <a:t>“A lot of times, pain starts because the body is not moving the way it should.  Someone with shoulder pain learns how to live their life without using their shoulder, which will put more strain on other parts of their body.  Physical therapy is the best way to correct this problem.”</a:t>
            </a:r>
          </a:p>
          <a:p>
            <a:pPr>
              <a:buFont typeface="Wingdings" panose="05000000000000000000" pitchFamily="2" charset="2"/>
              <a:buChar char="Ø"/>
            </a:pPr>
            <a:r>
              <a:rPr lang="en-US" dirty="0"/>
              <a:t>“This treatment might not take your pain completely away, but the ultimate goal is that you are better able to do the things you want to be able to do.”</a:t>
            </a:r>
          </a:p>
          <a:p>
            <a:pPr>
              <a:buFont typeface="Wingdings" panose="05000000000000000000" pitchFamily="2" charset="2"/>
              <a:buChar char="Ø"/>
            </a:pPr>
            <a:r>
              <a:rPr lang="en-US" dirty="0"/>
              <a:t>“Strengthening your body is the best thing you can do to prevent this from getting any worse.”</a:t>
            </a:r>
          </a:p>
          <a:p>
            <a:pPr>
              <a:buFont typeface="Wingdings" panose="05000000000000000000" pitchFamily="2" charset="2"/>
              <a:buChar char="Ø"/>
            </a:pPr>
            <a:r>
              <a:rPr lang="en-US" dirty="0"/>
              <a:t>“Physical therapy might make things worse for the first few weeks, just like if you started going to the gym.  But soreness is a sign they’re working the right muscles.”</a:t>
            </a:r>
          </a:p>
          <a:p>
            <a:pPr>
              <a:buFont typeface="Wingdings" panose="05000000000000000000" pitchFamily="2" charset="2"/>
              <a:buChar char="Ø"/>
            </a:pPr>
            <a:r>
              <a:rPr lang="en-US" dirty="0"/>
              <a:t>“You should not experience very sharp pain or pain that travels down your arms and legs during therapy.  If you do, make sure you tell your therapist what is happening.”</a:t>
            </a:r>
          </a:p>
        </p:txBody>
      </p:sp>
    </p:spTree>
    <p:extLst>
      <p:ext uri="{BB962C8B-B14F-4D97-AF65-F5344CB8AC3E}">
        <p14:creationId xmlns:p14="http://schemas.microsoft.com/office/powerpoint/2010/main" val="1598173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1BFB3-C3A0-12B7-176A-75BCE9C3ED97}"/>
              </a:ext>
            </a:extLst>
          </p:cNvPr>
          <p:cNvSpPr>
            <a:spLocks noGrp="1"/>
          </p:cNvSpPr>
          <p:nvPr>
            <p:ph type="title"/>
          </p:nvPr>
        </p:nvSpPr>
        <p:spPr/>
        <p:txBody>
          <a:bodyPr/>
          <a:lstStyle/>
          <a:p>
            <a:r>
              <a:rPr lang="en-US" dirty="0"/>
              <a:t>Non-Narcotic Pain Management</a:t>
            </a:r>
          </a:p>
        </p:txBody>
      </p:sp>
      <p:sp>
        <p:nvSpPr>
          <p:cNvPr id="3" name="Content Placeholder 2">
            <a:extLst>
              <a:ext uri="{FF2B5EF4-FFF2-40B4-BE49-F238E27FC236}">
                <a16:creationId xmlns:a16="http://schemas.microsoft.com/office/drawing/2014/main" id="{9EF8D430-46C9-8BB3-C74C-7235255057BB}"/>
              </a:ext>
            </a:extLst>
          </p:cNvPr>
          <p:cNvSpPr>
            <a:spLocks noGrp="1"/>
          </p:cNvSpPr>
          <p:nvPr>
            <p:ph idx="1"/>
          </p:nvPr>
        </p:nvSpPr>
        <p:spPr/>
        <p:txBody>
          <a:bodyPr>
            <a:normAutofit/>
          </a:bodyPr>
          <a:lstStyle/>
          <a:p>
            <a:pPr>
              <a:buFont typeface="Wingdings" panose="05000000000000000000" pitchFamily="2" charset="2"/>
              <a:buChar char="Ø"/>
            </a:pPr>
            <a:r>
              <a:rPr lang="en-US" sz="2400" dirty="0"/>
              <a:t>Many non-narcotic medications have been shown to be efficacious for pain (sometimes even more efficacious) and with less long-term risks</a:t>
            </a:r>
          </a:p>
          <a:p>
            <a:pPr>
              <a:buFont typeface="Wingdings" panose="05000000000000000000" pitchFamily="2" charset="2"/>
              <a:buChar char="Ø"/>
            </a:pPr>
            <a:r>
              <a:rPr lang="en-US" sz="2400" dirty="0"/>
              <a:t>Many non-narcotic medications work preventatively, rather than treating active pain, and so must be taken routinely for a period of several weeks to see full benefits</a:t>
            </a:r>
          </a:p>
          <a:p>
            <a:pPr>
              <a:buFont typeface="Wingdings" panose="05000000000000000000" pitchFamily="2" charset="2"/>
              <a:buChar char="Ø"/>
            </a:pPr>
            <a:r>
              <a:rPr lang="en-US" sz="2400" dirty="0"/>
              <a:t>Important to match the medications used to the pain the patient is reporting</a:t>
            </a:r>
          </a:p>
        </p:txBody>
      </p:sp>
    </p:spTree>
    <p:extLst>
      <p:ext uri="{BB962C8B-B14F-4D97-AF65-F5344CB8AC3E}">
        <p14:creationId xmlns:p14="http://schemas.microsoft.com/office/powerpoint/2010/main" val="3234372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CF63B-AEF6-C681-4B1B-66F465F688B3}"/>
              </a:ext>
            </a:extLst>
          </p:cNvPr>
          <p:cNvSpPr>
            <a:spLocks noGrp="1"/>
          </p:cNvSpPr>
          <p:nvPr>
            <p:ph type="title"/>
          </p:nvPr>
        </p:nvSpPr>
        <p:spPr/>
        <p:txBody>
          <a:bodyPr/>
          <a:lstStyle/>
          <a:p>
            <a:r>
              <a:rPr lang="en-US" dirty="0"/>
              <a:t>Somatic Pain</a:t>
            </a:r>
          </a:p>
        </p:txBody>
      </p:sp>
      <p:sp>
        <p:nvSpPr>
          <p:cNvPr id="3" name="Content Placeholder 2">
            <a:extLst>
              <a:ext uri="{FF2B5EF4-FFF2-40B4-BE49-F238E27FC236}">
                <a16:creationId xmlns:a16="http://schemas.microsoft.com/office/drawing/2014/main" id="{7639907E-331F-B233-458B-8373DDAF34E0}"/>
              </a:ext>
            </a:extLst>
          </p:cNvPr>
          <p:cNvSpPr>
            <a:spLocks noGrp="1"/>
          </p:cNvSpPr>
          <p:nvPr>
            <p:ph sz="half" idx="1"/>
          </p:nvPr>
        </p:nvSpPr>
        <p:spPr>
          <a:xfrm>
            <a:off x="1097280" y="1845734"/>
            <a:ext cx="4937760" cy="4326466"/>
          </a:xfrm>
        </p:spPr>
        <p:txBody>
          <a:bodyPr>
            <a:normAutofit fontScale="85000" lnSpcReduction="20000"/>
          </a:bodyPr>
          <a:lstStyle/>
          <a:p>
            <a:pPr>
              <a:buFont typeface="Wingdings" panose="05000000000000000000" pitchFamily="2" charset="2"/>
              <a:buChar char="Ø"/>
            </a:pPr>
            <a:r>
              <a:rPr lang="en-US" sz="2600" dirty="0"/>
              <a:t>Acetaminophen (APAP)</a:t>
            </a:r>
          </a:p>
          <a:p>
            <a:pPr>
              <a:buFont typeface="Wingdings" panose="05000000000000000000" pitchFamily="2" charset="2"/>
              <a:buChar char="Ø"/>
            </a:pPr>
            <a:r>
              <a:rPr lang="en-US" sz="2600" dirty="0"/>
              <a:t>Nonsteroidal Anti-Inflammatory Drugs (NSAIDs)</a:t>
            </a:r>
          </a:p>
          <a:p>
            <a:pPr lvl="1">
              <a:buFont typeface="Wingdings" panose="05000000000000000000" pitchFamily="2" charset="2"/>
              <a:buChar char="Ø"/>
            </a:pPr>
            <a:r>
              <a:rPr lang="en-US" sz="2600" dirty="0"/>
              <a:t>Ibuprofen</a:t>
            </a:r>
          </a:p>
          <a:p>
            <a:pPr lvl="1">
              <a:buFont typeface="Wingdings" panose="05000000000000000000" pitchFamily="2" charset="2"/>
              <a:buChar char="Ø"/>
            </a:pPr>
            <a:r>
              <a:rPr lang="en-US" sz="2600" dirty="0"/>
              <a:t>Naproxen</a:t>
            </a:r>
          </a:p>
          <a:p>
            <a:pPr lvl="1">
              <a:buFont typeface="Wingdings" panose="05000000000000000000" pitchFamily="2" charset="2"/>
              <a:buChar char="Ø"/>
            </a:pPr>
            <a:r>
              <a:rPr lang="en-US" sz="2600" dirty="0"/>
              <a:t>Meloxicam</a:t>
            </a:r>
          </a:p>
          <a:p>
            <a:pPr lvl="1">
              <a:buFont typeface="Wingdings" panose="05000000000000000000" pitchFamily="2" charset="2"/>
              <a:buChar char="Ø"/>
            </a:pPr>
            <a:r>
              <a:rPr lang="en-US" sz="2600" dirty="0"/>
              <a:t>Diclofenac</a:t>
            </a:r>
          </a:p>
          <a:p>
            <a:pPr lvl="1">
              <a:buFont typeface="Wingdings" panose="05000000000000000000" pitchFamily="2" charset="2"/>
              <a:buChar char="Ø"/>
            </a:pPr>
            <a:r>
              <a:rPr lang="en-US" sz="2600" dirty="0"/>
              <a:t>Celecoxib</a:t>
            </a:r>
          </a:p>
          <a:p>
            <a:pPr lvl="1">
              <a:buFont typeface="Wingdings" panose="05000000000000000000" pitchFamily="2" charset="2"/>
              <a:buChar char="Ø"/>
            </a:pPr>
            <a:r>
              <a:rPr lang="en-US" sz="2600" dirty="0"/>
              <a:t>Etc.</a:t>
            </a:r>
          </a:p>
          <a:p>
            <a:pPr>
              <a:buFont typeface="Wingdings" panose="05000000000000000000" pitchFamily="2" charset="2"/>
              <a:buChar char="Ø"/>
            </a:pPr>
            <a:r>
              <a:rPr lang="en-US" sz="2600" dirty="0"/>
              <a:t>Serotonin-Norepinephrine Reuptake Inhibitors (SNRIs)</a:t>
            </a:r>
          </a:p>
          <a:p>
            <a:pPr lvl="1">
              <a:buFont typeface="Wingdings" panose="05000000000000000000" pitchFamily="2" charset="2"/>
              <a:buChar char="Ø"/>
            </a:pPr>
            <a:r>
              <a:rPr lang="en-US" sz="2600" dirty="0"/>
              <a:t>Duloxetine</a:t>
            </a:r>
          </a:p>
          <a:p>
            <a:pPr lvl="1">
              <a:buFont typeface="Wingdings" panose="05000000000000000000" pitchFamily="2" charset="2"/>
              <a:buChar char="Ø"/>
            </a:pPr>
            <a:r>
              <a:rPr lang="en-US" sz="2600" dirty="0"/>
              <a:t>Venlafaxine</a:t>
            </a:r>
          </a:p>
          <a:p>
            <a:endParaRPr lang="en-US" dirty="0"/>
          </a:p>
        </p:txBody>
      </p:sp>
      <p:sp>
        <p:nvSpPr>
          <p:cNvPr id="4" name="Content Placeholder 3">
            <a:extLst>
              <a:ext uri="{FF2B5EF4-FFF2-40B4-BE49-F238E27FC236}">
                <a16:creationId xmlns:a16="http://schemas.microsoft.com/office/drawing/2014/main" id="{14A8F6F9-A154-8473-7C5B-6AC15E8B0DDD}"/>
              </a:ext>
            </a:extLst>
          </p:cNvPr>
          <p:cNvSpPr>
            <a:spLocks noGrp="1"/>
          </p:cNvSpPr>
          <p:nvPr>
            <p:ph sz="half" idx="2"/>
          </p:nvPr>
        </p:nvSpPr>
        <p:spPr/>
        <p:txBody>
          <a:bodyPr>
            <a:normAutofit fontScale="85000" lnSpcReduction="20000"/>
          </a:bodyPr>
          <a:lstStyle/>
          <a:p>
            <a:pPr>
              <a:buFont typeface="Wingdings" panose="05000000000000000000" pitchFamily="2" charset="2"/>
              <a:buChar char="Ø"/>
            </a:pPr>
            <a:r>
              <a:rPr lang="en-US" sz="2800" dirty="0"/>
              <a:t>Muscle Relaxants</a:t>
            </a:r>
          </a:p>
          <a:p>
            <a:pPr lvl="1">
              <a:buFont typeface="Wingdings" panose="05000000000000000000" pitchFamily="2" charset="2"/>
              <a:buChar char="Ø"/>
            </a:pPr>
            <a:r>
              <a:rPr lang="en-US" sz="2800" dirty="0"/>
              <a:t>Methocarbamol</a:t>
            </a:r>
          </a:p>
          <a:p>
            <a:pPr lvl="1">
              <a:buFont typeface="Wingdings" panose="05000000000000000000" pitchFamily="2" charset="2"/>
              <a:buChar char="Ø"/>
            </a:pPr>
            <a:r>
              <a:rPr lang="en-US" sz="2800" dirty="0"/>
              <a:t>Metaxalone</a:t>
            </a:r>
          </a:p>
          <a:p>
            <a:pPr lvl="1">
              <a:buFont typeface="Wingdings" panose="05000000000000000000" pitchFamily="2" charset="2"/>
              <a:buChar char="Ø"/>
            </a:pPr>
            <a:r>
              <a:rPr lang="en-US" sz="2800" dirty="0"/>
              <a:t>Cyclobenzaprine</a:t>
            </a:r>
          </a:p>
          <a:p>
            <a:pPr lvl="1">
              <a:buFont typeface="Wingdings" panose="05000000000000000000" pitchFamily="2" charset="2"/>
              <a:buChar char="Ø"/>
            </a:pPr>
            <a:r>
              <a:rPr lang="en-US" sz="2800" dirty="0"/>
              <a:t>Tizanidine</a:t>
            </a:r>
          </a:p>
          <a:p>
            <a:pPr lvl="1">
              <a:buFont typeface="Wingdings" panose="05000000000000000000" pitchFamily="2" charset="2"/>
              <a:buChar char="Ø"/>
            </a:pPr>
            <a:r>
              <a:rPr lang="en-US" sz="2800" dirty="0"/>
              <a:t>Etc.</a:t>
            </a:r>
          </a:p>
          <a:p>
            <a:pPr>
              <a:buFont typeface="Wingdings" panose="05000000000000000000" pitchFamily="2" charset="2"/>
              <a:buChar char="Ø"/>
            </a:pPr>
            <a:r>
              <a:rPr lang="en-US" sz="2800" dirty="0"/>
              <a:t>Cannabidiol (CBD)?</a:t>
            </a:r>
          </a:p>
          <a:p>
            <a:endParaRPr lang="en-US" dirty="0"/>
          </a:p>
        </p:txBody>
      </p:sp>
    </p:spTree>
    <p:extLst>
      <p:ext uri="{BB962C8B-B14F-4D97-AF65-F5344CB8AC3E}">
        <p14:creationId xmlns:p14="http://schemas.microsoft.com/office/powerpoint/2010/main" val="39664457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4DDD0-825C-E46B-1B52-00DC8462581A}"/>
              </a:ext>
            </a:extLst>
          </p:cNvPr>
          <p:cNvSpPr>
            <a:spLocks noGrp="1"/>
          </p:cNvSpPr>
          <p:nvPr>
            <p:ph type="title"/>
          </p:nvPr>
        </p:nvSpPr>
        <p:spPr/>
        <p:txBody>
          <a:bodyPr/>
          <a:lstStyle/>
          <a:p>
            <a:r>
              <a:rPr lang="en-US" dirty="0"/>
              <a:t>Neuropathic Pain</a:t>
            </a:r>
          </a:p>
        </p:txBody>
      </p:sp>
      <p:sp>
        <p:nvSpPr>
          <p:cNvPr id="3" name="Content Placeholder 2">
            <a:extLst>
              <a:ext uri="{FF2B5EF4-FFF2-40B4-BE49-F238E27FC236}">
                <a16:creationId xmlns:a16="http://schemas.microsoft.com/office/drawing/2014/main" id="{A4CB5579-5FFA-BBCF-9E47-383ACEF9259E}"/>
              </a:ext>
            </a:extLst>
          </p:cNvPr>
          <p:cNvSpPr>
            <a:spLocks noGrp="1"/>
          </p:cNvSpPr>
          <p:nvPr>
            <p:ph sz="half" idx="1"/>
          </p:nvPr>
        </p:nvSpPr>
        <p:spPr>
          <a:xfrm>
            <a:off x="1097280" y="1845734"/>
            <a:ext cx="4937760" cy="4507441"/>
          </a:xfrm>
        </p:spPr>
        <p:txBody>
          <a:bodyPr>
            <a:normAutofit fontScale="92500" lnSpcReduction="20000"/>
          </a:bodyPr>
          <a:lstStyle/>
          <a:p>
            <a:pPr>
              <a:buFont typeface="Wingdings" panose="05000000000000000000" pitchFamily="2" charset="2"/>
              <a:buChar char="Ø"/>
            </a:pPr>
            <a:r>
              <a:rPr lang="en-US" sz="2400" dirty="0"/>
              <a:t>SNRIs</a:t>
            </a:r>
          </a:p>
          <a:p>
            <a:pPr>
              <a:buFont typeface="Wingdings" panose="05000000000000000000" pitchFamily="2" charset="2"/>
              <a:buChar char="Ø"/>
            </a:pPr>
            <a:r>
              <a:rPr lang="en-US" sz="2400" dirty="0"/>
              <a:t>Tricyclic Antidepressants (TCAs)</a:t>
            </a:r>
          </a:p>
          <a:p>
            <a:pPr lvl="1">
              <a:buFont typeface="Wingdings" panose="05000000000000000000" pitchFamily="2" charset="2"/>
              <a:buChar char="Ø"/>
            </a:pPr>
            <a:r>
              <a:rPr lang="en-US" sz="2400" dirty="0"/>
              <a:t>Amitriptyline</a:t>
            </a:r>
          </a:p>
          <a:p>
            <a:pPr lvl="1">
              <a:buFont typeface="Wingdings" panose="05000000000000000000" pitchFamily="2" charset="2"/>
              <a:buChar char="Ø"/>
            </a:pPr>
            <a:r>
              <a:rPr lang="en-US" sz="2400" dirty="0"/>
              <a:t>Nortriptyline</a:t>
            </a:r>
          </a:p>
          <a:p>
            <a:pPr>
              <a:buFont typeface="Wingdings" panose="05000000000000000000" pitchFamily="2" charset="2"/>
              <a:buChar char="Ø"/>
            </a:pPr>
            <a:r>
              <a:rPr lang="en-US" sz="2400" dirty="0" err="1"/>
              <a:t>Gabapentinoids</a:t>
            </a:r>
            <a:endParaRPr lang="en-US" sz="2400" dirty="0"/>
          </a:p>
          <a:p>
            <a:pPr lvl="1">
              <a:buFont typeface="Wingdings" panose="05000000000000000000" pitchFamily="2" charset="2"/>
              <a:buChar char="Ø"/>
            </a:pPr>
            <a:r>
              <a:rPr lang="en-US" sz="2400" dirty="0"/>
              <a:t>Gabapentin</a:t>
            </a:r>
          </a:p>
          <a:p>
            <a:pPr lvl="1">
              <a:buFont typeface="Wingdings" panose="05000000000000000000" pitchFamily="2" charset="2"/>
              <a:buChar char="Ø"/>
            </a:pPr>
            <a:r>
              <a:rPr lang="en-US" sz="2400" dirty="0"/>
              <a:t>Pregabalin</a:t>
            </a:r>
          </a:p>
          <a:p>
            <a:pPr>
              <a:buFont typeface="Wingdings" panose="05000000000000000000" pitchFamily="2" charset="2"/>
              <a:buChar char="Ø"/>
            </a:pPr>
            <a:r>
              <a:rPr lang="en-US" sz="2400" dirty="0"/>
              <a:t>Sodium Channel Blockers</a:t>
            </a:r>
          </a:p>
          <a:p>
            <a:pPr lvl="1">
              <a:buFont typeface="Wingdings" panose="05000000000000000000" pitchFamily="2" charset="2"/>
              <a:buChar char="Ø"/>
            </a:pPr>
            <a:r>
              <a:rPr lang="en-US" sz="2400" dirty="0"/>
              <a:t>Lidocaine</a:t>
            </a:r>
          </a:p>
          <a:p>
            <a:pPr lvl="1">
              <a:buFont typeface="Wingdings" panose="05000000000000000000" pitchFamily="2" charset="2"/>
              <a:buChar char="Ø"/>
            </a:pPr>
            <a:r>
              <a:rPr lang="en-US" sz="2400" dirty="0"/>
              <a:t>Topiramate</a:t>
            </a:r>
          </a:p>
          <a:p>
            <a:pPr lvl="1">
              <a:buFont typeface="Wingdings" panose="05000000000000000000" pitchFamily="2" charset="2"/>
              <a:buChar char="Ø"/>
            </a:pPr>
            <a:r>
              <a:rPr lang="en-US" sz="2400" dirty="0"/>
              <a:t>Lamotrigine</a:t>
            </a:r>
          </a:p>
          <a:p>
            <a:pPr lvl="1">
              <a:buFont typeface="Wingdings" panose="05000000000000000000" pitchFamily="2" charset="2"/>
              <a:buChar char="Ø"/>
            </a:pPr>
            <a:r>
              <a:rPr lang="en-US" sz="2400" dirty="0"/>
              <a:t>Carbamazepine</a:t>
            </a:r>
          </a:p>
          <a:p>
            <a:pPr lvl="1">
              <a:buFont typeface="Wingdings" panose="05000000000000000000" pitchFamily="2" charset="2"/>
              <a:buChar char="Ø"/>
            </a:pPr>
            <a:r>
              <a:rPr lang="en-US" sz="2400" dirty="0"/>
              <a:t>Oxcarbazepine</a:t>
            </a:r>
          </a:p>
          <a:p>
            <a:endParaRPr lang="en-US" dirty="0"/>
          </a:p>
        </p:txBody>
      </p:sp>
      <p:sp>
        <p:nvSpPr>
          <p:cNvPr id="4" name="Content Placeholder 3">
            <a:extLst>
              <a:ext uri="{FF2B5EF4-FFF2-40B4-BE49-F238E27FC236}">
                <a16:creationId xmlns:a16="http://schemas.microsoft.com/office/drawing/2014/main" id="{BAE97FAE-716E-17BD-D32F-ED92E9256271}"/>
              </a:ext>
            </a:extLst>
          </p:cNvPr>
          <p:cNvSpPr>
            <a:spLocks noGrp="1"/>
          </p:cNvSpPr>
          <p:nvPr>
            <p:ph sz="half" idx="2"/>
          </p:nvPr>
        </p:nvSpPr>
        <p:spPr/>
        <p:txBody>
          <a:bodyPr>
            <a:normAutofit fontScale="92500" lnSpcReduction="20000"/>
          </a:bodyPr>
          <a:lstStyle/>
          <a:p>
            <a:pPr>
              <a:buFont typeface="Wingdings" panose="05000000000000000000" pitchFamily="2" charset="2"/>
              <a:buChar char="Ø"/>
            </a:pPr>
            <a:r>
              <a:rPr lang="en-US" dirty="0"/>
              <a:t>NMDA Receptor Antagonists</a:t>
            </a:r>
          </a:p>
          <a:p>
            <a:pPr lvl="1">
              <a:buFont typeface="Wingdings" panose="05000000000000000000" pitchFamily="2" charset="2"/>
              <a:buChar char="Ø"/>
            </a:pPr>
            <a:r>
              <a:rPr lang="en-US" sz="2000" dirty="0"/>
              <a:t>Magnesium</a:t>
            </a:r>
          </a:p>
          <a:p>
            <a:pPr lvl="1">
              <a:buFont typeface="Wingdings" panose="05000000000000000000" pitchFamily="2" charset="2"/>
              <a:buChar char="Ø"/>
            </a:pPr>
            <a:r>
              <a:rPr lang="en-US" sz="2000" dirty="0"/>
              <a:t>Memantine</a:t>
            </a:r>
          </a:p>
          <a:p>
            <a:pPr lvl="1">
              <a:buFont typeface="Wingdings" panose="05000000000000000000" pitchFamily="2" charset="2"/>
              <a:buChar char="Ø"/>
            </a:pPr>
            <a:r>
              <a:rPr lang="en-US" sz="2000" dirty="0"/>
              <a:t>Ketamine</a:t>
            </a:r>
          </a:p>
          <a:p>
            <a:pPr>
              <a:buFont typeface="Wingdings" panose="05000000000000000000" pitchFamily="2" charset="2"/>
              <a:buChar char="Ø"/>
            </a:pPr>
            <a:r>
              <a:rPr lang="en-US" dirty="0"/>
              <a:t>Cannabidiol (CBD)?</a:t>
            </a:r>
          </a:p>
          <a:p>
            <a:pPr>
              <a:buFont typeface="Wingdings" panose="05000000000000000000" pitchFamily="2" charset="2"/>
              <a:buChar char="Ø"/>
            </a:pPr>
            <a:r>
              <a:rPr lang="en-US" dirty="0"/>
              <a:t>Tetrahydrocannabinol (THC)?</a:t>
            </a:r>
          </a:p>
          <a:p>
            <a:pPr>
              <a:buFont typeface="Wingdings" panose="05000000000000000000" pitchFamily="2" charset="2"/>
              <a:buChar char="Ø"/>
            </a:pPr>
            <a:r>
              <a:rPr lang="en-US" dirty="0"/>
              <a:t>Low dose Naltrexone?</a:t>
            </a:r>
          </a:p>
        </p:txBody>
      </p:sp>
    </p:spTree>
    <p:extLst>
      <p:ext uri="{BB962C8B-B14F-4D97-AF65-F5344CB8AC3E}">
        <p14:creationId xmlns:p14="http://schemas.microsoft.com/office/powerpoint/2010/main" val="356604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D89588-18F4-D368-35B8-D67A5159801C}"/>
              </a:ext>
            </a:extLst>
          </p:cNvPr>
          <p:cNvSpPr>
            <a:spLocks noGrp="1"/>
          </p:cNvSpPr>
          <p:nvPr>
            <p:ph type="title"/>
          </p:nvPr>
        </p:nvSpPr>
        <p:spPr>
          <a:xfrm>
            <a:off x="695326" y="963997"/>
            <a:ext cx="3524396" cy="4938361"/>
          </a:xfrm>
        </p:spPr>
        <p:txBody>
          <a:bodyPr anchor="ctr">
            <a:normAutofit/>
          </a:bodyPr>
          <a:lstStyle/>
          <a:p>
            <a:pPr algn="r"/>
            <a:r>
              <a:rPr lang="en-US" sz="4400" dirty="0"/>
              <a:t>Pearls for Non-Narcotic Pain Management</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F752E29-CC4C-4337-0A8D-5C4CFCAECC21}"/>
              </a:ext>
            </a:extLst>
          </p:cNvPr>
          <p:cNvSpPr>
            <a:spLocks noGrp="1"/>
          </p:cNvSpPr>
          <p:nvPr>
            <p:ph idx="1"/>
          </p:nvPr>
        </p:nvSpPr>
        <p:spPr>
          <a:xfrm>
            <a:off x="5134882" y="963507"/>
            <a:ext cx="6135097" cy="4938851"/>
          </a:xfrm>
        </p:spPr>
        <p:txBody>
          <a:bodyPr anchor="ctr">
            <a:normAutofit/>
          </a:bodyPr>
          <a:lstStyle/>
          <a:p>
            <a:pPr>
              <a:buFont typeface="Wingdings" panose="05000000000000000000" pitchFamily="2" charset="2"/>
              <a:buChar char="Ø"/>
            </a:pPr>
            <a:r>
              <a:rPr lang="en-US" sz="1800" dirty="0"/>
              <a:t>Make sure you are properly educating your patient on the expectations of non-narcotic pain options, and what they might experience</a:t>
            </a:r>
          </a:p>
          <a:p>
            <a:pPr>
              <a:buFont typeface="Wingdings" panose="05000000000000000000" pitchFamily="2" charset="2"/>
              <a:buChar char="Ø"/>
            </a:pPr>
            <a:r>
              <a:rPr lang="en-US" sz="1800" dirty="0"/>
              <a:t>Make sure patients are taking the medications as prescribed and routinely for a minimum of four to six weeks</a:t>
            </a:r>
          </a:p>
          <a:p>
            <a:pPr>
              <a:buFont typeface="Wingdings" panose="05000000000000000000" pitchFamily="2" charset="2"/>
              <a:buChar char="Ø"/>
            </a:pPr>
            <a:r>
              <a:rPr lang="en-US" sz="1800" dirty="0"/>
              <a:t>Make sure you are reaching therapeutic doses before considering them a failure</a:t>
            </a:r>
          </a:p>
          <a:p>
            <a:pPr lvl="1">
              <a:buFont typeface="Wingdings" panose="05000000000000000000" pitchFamily="2" charset="2"/>
              <a:buChar char="Ø"/>
            </a:pPr>
            <a:r>
              <a:rPr lang="en-US" dirty="0"/>
              <a:t>Duloxetine: 60mg</a:t>
            </a:r>
          </a:p>
          <a:p>
            <a:pPr lvl="1">
              <a:buFont typeface="Wingdings" panose="05000000000000000000" pitchFamily="2" charset="2"/>
              <a:buChar char="Ø"/>
            </a:pPr>
            <a:r>
              <a:rPr lang="en-US" dirty="0"/>
              <a:t>Gabapentin: 900mg</a:t>
            </a:r>
          </a:p>
          <a:p>
            <a:pPr lvl="1">
              <a:buFont typeface="Wingdings" panose="05000000000000000000" pitchFamily="2" charset="2"/>
              <a:buChar char="Ø"/>
            </a:pPr>
            <a:r>
              <a:rPr lang="en-US" dirty="0"/>
              <a:t>Pregabalin: 300mg</a:t>
            </a:r>
          </a:p>
        </p:txBody>
      </p:sp>
    </p:spTree>
    <p:extLst>
      <p:ext uri="{BB962C8B-B14F-4D97-AF65-F5344CB8AC3E}">
        <p14:creationId xmlns:p14="http://schemas.microsoft.com/office/powerpoint/2010/main" val="27797829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A02D7A9-52BA-CAFB-98BA-7CC6FABEEEA9}"/>
              </a:ext>
            </a:extLst>
          </p:cNvPr>
          <p:cNvSpPr>
            <a:spLocks noGrp="1"/>
          </p:cNvSpPr>
          <p:nvPr>
            <p:ph type="title"/>
          </p:nvPr>
        </p:nvSpPr>
        <p:spPr>
          <a:xfrm>
            <a:off x="492369" y="516835"/>
            <a:ext cx="3346205" cy="5772840"/>
          </a:xfrm>
        </p:spPr>
        <p:txBody>
          <a:bodyPr anchor="ctr">
            <a:normAutofit/>
          </a:bodyPr>
          <a:lstStyle/>
          <a:p>
            <a:r>
              <a:rPr lang="en-US" sz="3600" dirty="0">
                <a:solidFill>
                  <a:srgbClr val="FFFFFF"/>
                </a:solidFill>
              </a:rPr>
              <a:t>My Catchphrases</a:t>
            </a:r>
          </a:p>
        </p:txBody>
      </p:sp>
      <p:sp>
        <p:nvSpPr>
          <p:cNvPr id="13" name="Rectangle 12">
            <a:extLst>
              <a:ext uri="{FF2B5EF4-FFF2-40B4-BE49-F238E27FC236}">
                <a16:creationId xmlns:a16="http://schemas.microsoft.com/office/drawing/2014/main"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9DCF1912-C565-8B00-E17C-62D2770565E1}"/>
              </a:ext>
            </a:extLst>
          </p:cNvPr>
          <p:cNvGraphicFramePr>
            <a:graphicFrameLocks noGrp="1"/>
          </p:cNvGraphicFramePr>
          <p:nvPr>
            <p:ph idx="1"/>
            <p:extLst>
              <p:ext uri="{D42A27DB-BD31-4B8C-83A1-F6EECF244321}">
                <p14:modId xmlns:p14="http://schemas.microsoft.com/office/powerpoint/2010/main" val="1736174452"/>
              </p:ext>
            </p:extLst>
          </p:nvPr>
        </p:nvGraphicFramePr>
        <p:xfrm>
          <a:off x="4741863" y="314325"/>
          <a:ext cx="6797675" cy="6267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11871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DA960-C86D-AB33-6739-95E822429B42}"/>
              </a:ext>
            </a:extLst>
          </p:cNvPr>
          <p:cNvSpPr>
            <a:spLocks noGrp="1"/>
          </p:cNvSpPr>
          <p:nvPr>
            <p:ph type="title"/>
          </p:nvPr>
        </p:nvSpPr>
        <p:spPr/>
        <p:txBody>
          <a:bodyPr/>
          <a:lstStyle/>
          <a:p>
            <a:r>
              <a:rPr lang="en-US" dirty="0"/>
              <a:t>Opioid Withdrawal</a:t>
            </a:r>
          </a:p>
        </p:txBody>
      </p:sp>
      <p:sp>
        <p:nvSpPr>
          <p:cNvPr id="3" name="Content Placeholder 2">
            <a:extLst>
              <a:ext uri="{FF2B5EF4-FFF2-40B4-BE49-F238E27FC236}">
                <a16:creationId xmlns:a16="http://schemas.microsoft.com/office/drawing/2014/main" id="{09BF7A4C-228A-0D09-9D0F-8D5A6668F807}"/>
              </a:ext>
            </a:extLst>
          </p:cNvPr>
          <p:cNvSpPr>
            <a:spLocks noGrp="1"/>
          </p:cNvSpPr>
          <p:nvPr>
            <p:ph idx="1"/>
          </p:nvPr>
        </p:nvSpPr>
        <p:spPr/>
        <p:txBody>
          <a:bodyPr>
            <a:normAutofit/>
          </a:bodyPr>
          <a:lstStyle/>
          <a:p>
            <a:pPr>
              <a:buFont typeface="Wingdings" panose="05000000000000000000" pitchFamily="2" charset="2"/>
              <a:buChar char="Ø"/>
            </a:pPr>
            <a:r>
              <a:rPr lang="en-US" sz="2400" dirty="0"/>
              <a:t>Any reduction in opioid dosing can precipitate withdrawal symptoms in patients who are physically dependent</a:t>
            </a:r>
          </a:p>
          <a:p>
            <a:pPr lvl="1">
              <a:buFont typeface="Wingdings" panose="05000000000000000000" pitchFamily="2" charset="2"/>
              <a:buChar char="Ø"/>
            </a:pPr>
            <a:r>
              <a:rPr lang="en-US" sz="2400" dirty="0"/>
              <a:t>Decrease of 10% or less greatly decrease this risk</a:t>
            </a:r>
          </a:p>
          <a:p>
            <a:pPr>
              <a:buFont typeface="Wingdings" panose="05000000000000000000" pitchFamily="2" charset="2"/>
              <a:buChar char="Ø"/>
            </a:pPr>
            <a:r>
              <a:rPr lang="en-US" sz="2400" dirty="0"/>
              <a:t>Can also be precipitated by use of naloxone, naltrexone, or buprenorphine with or without a reduction in opioid dosing</a:t>
            </a:r>
          </a:p>
          <a:p>
            <a:pPr>
              <a:buFont typeface="Wingdings" panose="05000000000000000000" pitchFamily="2" charset="2"/>
              <a:buChar char="Ø"/>
            </a:pPr>
            <a:r>
              <a:rPr lang="en-US" sz="2400" dirty="0"/>
              <a:t>Most common symptoms include nausea, vomiting, abdominal cramps, diaphoresis, tremors, anxiety, restlessness, and worsening pain or myalgia</a:t>
            </a:r>
          </a:p>
          <a:p>
            <a:pPr>
              <a:buFont typeface="Wingdings" panose="05000000000000000000" pitchFamily="2" charset="2"/>
              <a:buChar char="Ø"/>
            </a:pPr>
            <a:r>
              <a:rPr lang="en-US" sz="2400" dirty="0"/>
              <a:t>Can rarely result in cardiac events or seizures</a:t>
            </a:r>
          </a:p>
        </p:txBody>
      </p:sp>
    </p:spTree>
    <p:extLst>
      <p:ext uri="{BB962C8B-B14F-4D97-AF65-F5344CB8AC3E}">
        <p14:creationId xmlns:p14="http://schemas.microsoft.com/office/powerpoint/2010/main" val="12794629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5222A-853B-B054-7CC6-8B7FF55C5C85}"/>
              </a:ext>
            </a:extLst>
          </p:cNvPr>
          <p:cNvSpPr>
            <a:spLocks noGrp="1"/>
          </p:cNvSpPr>
          <p:nvPr>
            <p:ph type="title"/>
          </p:nvPr>
        </p:nvSpPr>
        <p:spPr/>
        <p:txBody>
          <a:bodyPr/>
          <a:lstStyle/>
          <a:p>
            <a:r>
              <a:rPr lang="en-US" dirty="0"/>
              <a:t>Timeline of Opioid Withdrawal</a:t>
            </a:r>
          </a:p>
        </p:txBody>
      </p:sp>
      <p:sp>
        <p:nvSpPr>
          <p:cNvPr id="3" name="Content Placeholder 2">
            <a:extLst>
              <a:ext uri="{FF2B5EF4-FFF2-40B4-BE49-F238E27FC236}">
                <a16:creationId xmlns:a16="http://schemas.microsoft.com/office/drawing/2014/main" id="{A03814F2-B23A-BCBB-F375-3C27AD425373}"/>
              </a:ext>
            </a:extLst>
          </p:cNvPr>
          <p:cNvSpPr>
            <a:spLocks noGrp="1"/>
          </p:cNvSpPr>
          <p:nvPr>
            <p:ph idx="1"/>
          </p:nvPr>
        </p:nvSpPr>
        <p:spPr/>
        <p:txBody>
          <a:bodyPr>
            <a:noAutofit/>
          </a:bodyPr>
          <a:lstStyle/>
          <a:p>
            <a:pPr>
              <a:buFont typeface="Wingdings" panose="05000000000000000000" pitchFamily="2" charset="2"/>
              <a:buChar char="Ø"/>
            </a:pPr>
            <a:r>
              <a:rPr lang="en-US" sz="2400" dirty="0"/>
              <a:t>Acute Withdrawal</a:t>
            </a:r>
          </a:p>
          <a:p>
            <a:pPr lvl="1">
              <a:buFont typeface="Wingdings" panose="05000000000000000000" pitchFamily="2" charset="2"/>
              <a:buChar char="Ø"/>
            </a:pPr>
            <a:r>
              <a:rPr lang="en-US" sz="2400" dirty="0"/>
              <a:t>Occurs within hours of opioid dose reduction or antagonism</a:t>
            </a:r>
          </a:p>
          <a:p>
            <a:pPr lvl="1">
              <a:buFont typeface="Wingdings" panose="05000000000000000000" pitchFamily="2" charset="2"/>
              <a:buChar char="Ø"/>
            </a:pPr>
            <a:r>
              <a:rPr lang="en-US" sz="2400" dirty="0"/>
              <a:t>Primarily physical symptoms of withdrawal (nausea, vomiting, sweating, etc.)</a:t>
            </a:r>
          </a:p>
          <a:p>
            <a:pPr lvl="1">
              <a:buFont typeface="Wingdings" panose="05000000000000000000" pitchFamily="2" charset="2"/>
              <a:buChar char="Ø"/>
            </a:pPr>
            <a:r>
              <a:rPr lang="en-US" sz="2400" dirty="0"/>
              <a:t>Typically lasts one to two weeks depending on opioid used and severity of symptoms, with most symptoms starting to improve after the first week</a:t>
            </a:r>
          </a:p>
          <a:p>
            <a:pPr>
              <a:buFont typeface="Wingdings" panose="05000000000000000000" pitchFamily="2" charset="2"/>
              <a:buChar char="Ø"/>
            </a:pPr>
            <a:r>
              <a:rPr lang="en-US" sz="2400" dirty="0"/>
              <a:t>Post Acute Withdrawal</a:t>
            </a:r>
          </a:p>
          <a:p>
            <a:pPr lvl="1">
              <a:buFont typeface="Wingdings" panose="05000000000000000000" pitchFamily="2" charset="2"/>
              <a:buChar char="Ø"/>
            </a:pPr>
            <a:r>
              <a:rPr lang="en-US" sz="2400" dirty="0"/>
              <a:t>Occurs following the improvement of physical withdrawal symptoms, but before the brain restabilizes</a:t>
            </a:r>
          </a:p>
          <a:p>
            <a:pPr lvl="1">
              <a:buFont typeface="Wingdings" panose="05000000000000000000" pitchFamily="2" charset="2"/>
              <a:buChar char="Ø"/>
            </a:pPr>
            <a:r>
              <a:rPr lang="en-US" sz="2400" dirty="0"/>
              <a:t>Primarily emotional and cognitive symptoms (depression, insomnia, cravings, etc.)</a:t>
            </a:r>
          </a:p>
          <a:p>
            <a:pPr lvl="1">
              <a:buFont typeface="Wingdings" panose="05000000000000000000" pitchFamily="2" charset="2"/>
              <a:buChar char="Ø"/>
            </a:pPr>
            <a:r>
              <a:rPr lang="en-US" sz="2400" dirty="0"/>
              <a:t>Can last for months in some patients</a:t>
            </a:r>
          </a:p>
        </p:txBody>
      </p:sp>
    </p:spTree>
    <p:extLst>
      <p:ext uri="{BB962C8B-B14F-4D97-AF65-F5344CB8AC3E}">
        <p14:creationId xmlns:p14="http://schemas.microsoft.com/office/powerpoint/2010/main" val="16501675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61698-0624-C46E-6FAB-A2D79345833E}"/>
              </a:ext>
            </a:extLst>
          </p:cNvPr>
          <p:cNvSpPr>
            <a:spLocks noGrp="1"/>
          </p:cNvSpPr>
          <p:nvPr>
            <p:ph type="title"/>
          </p:nvPr>
        </p:nvSpPr>
        <p:spPr/>
        <p:txBody>
          <a:bodyPr/>
          <a:lstStyle/>
          <a:p>
            <a:r>
              <a:rPr lang="en-US" dirty="0"/>
              <a:t>Managing Opioid Withdrawal</a:t>
            </a:r>
          </a:p>
        </p:txBody>
      </p:sp>
      <p:sp>
        <p:nvSpPr>
          <p:cNvPr id="3" name="Content Placeholder 2">
            <a:extLst>
              <a:ext uri="{FF2B5EF4-FFF2-40B4-BE49-F238E27FC236}">
                <a16:creationId xmlns:a16="http://schemas.microsoft.com/office/drawing/2014/main" id="{D96BB1AF-7E93-9FFE-201E-8873D13AF0BF}"/>
              </a:ext>
            </a:extLst>
          </p:cNvPr>
          <p:cNvSpPr>
            <a:spLocks noGrp="1"/>
          </p:cNvSpPr>
          <p:nvPr>
            <p:ph idx="1"/>
          </p:nvPr>
        </p:nvSpPr>
        <p:spPr/>
        <p:txBody>
          <a:bodyPr>
            <a:noAutofit/>
          </a:bodyPr>
          <a:lstStyle/>
          <a:p>
            <a:pPr>
              <a:buFont typeface="Wingdings" panose="05000000000000000000" pitchFamily="2" charset="2"/>
              <a:buChar char="Ø"/>
            </a:pPr>
            <a:r>
              <a:rPr lang="en-US" sz="2400" dirty="0"/>
              <a:t>Acute withdrawal can be managed with several medications</a:t>
            </a:r>
          </a:p>
          <a:p>
            <a:pPr lvl="1">
              <a:buFont typeface="Wingdings" panose="05000000000000000000" pitchFamily="2" charset="2"/>
              <a:buChar char="Ø"/>
            </a:pPr>
            <a:r>
              <a:rPr lang="en-US" sz="2400" dirty="0"/>
              <a:t>Clonidine 0.1-0.2mg every 6 hours as needed for general symptoms</a:t>
            </a:r>
          </a:p>
          <a:p>
            <a:pPr lvl="1">
              <a:buFont typeface="Wingdings" panose="05000000000000000000" pitchFamily="2" charset="2"/>
              <a:buChar char="Ø"/>
            </a:pPr>
            <a:r>
              <a:rPr lang="en-US" sz="2400" dirty="0"/>
              <a:t>Hydroxyzine 25-50mg every 8 hours as needed for anxiety</a:t>
            </a:r>
          </a:p>
          <a:p>
            <a:pPr lvl="1">
              <a:buFont typeface="Wingdings" panose="05000000000000000000" pitchFamily="2" charset="2"/>
              <a:buChar char="Ø"/>
            </a:pPr>
            <a:r>
              <a:rPr lang="en-US" sz="2400" dirty="0"/>
              <a:t>Gabapentin 100-300mg every 8 hours as needed for pain or anxiety</a:t>
            </a:r>
          </a:p>
          <a:p>
            <a:pPr>
              <a:buFont typeface="Wingdings" panose="05000000000000000000" pitchFamily="2" charset="2"/>
              <a:buChar char="Ø"/>
            </a:pPr>
            <a:r>
              <a:rPr lang="en-US" sz="2400" dirty="0"/>
              <a:t>Post acute withdrawal is treated by managing individual symptoms (i.e., treating depression with an SSRI or SNRI)</a:t>
            </a:r>
          </a:p>
          <a:p>
            <a:pPr>
              <a:buFont typeface="Wingdings" panose="05000000000000000000" pitchFamily="2" charset="2"/>
              <a:buChar char="Ø"/>
            </a:pPr>
            <a:r>
              <a:rPr lang="en-US" sz="2400" dirty="0"/>
              <a:t>To decreases risks of acute and post acute withdrawal, try slowing the wean down when feasible (e.g., wean by 5% instead of 10%)</a:t>
            </a:r>
          </a:p>
          <a:p>
            <a:pPr>
              <a:buFont typeface="Wingdings" panose="05000000000000000000" pitchFamily="2" charset="2"/>
              <a:buChar char="Ø"/>
            </a:pPr>
            <a:r>
              <a:rPr lang="en-US" sz="2400" dirty="0"/>
              <a:t>If withdrawal continues to be problematic, can consider buprenorphine or methadone as options depending on patient’s present dose</a:t>
            </a:r>
          </a:p>
        </p:txBody>
      </p:sp>
    </p:spTree>
    <p:extLst>
      <p:ext uri="{BB962C8B-B14F-4D97-AF65-F5344CB8AC3E}">
        <p14:creationId xmlns:p14="http://schemas.microsoft.com/office/powerpoint/2010/main" val="1823345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7E08F-DA4E-1B25-CF3C-E60A8538B086}"/>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D365FCA1-5443-2D90-61CF-0536CF73AEC2}"/>
              </a:ext>
            </a:extLst>
          </p:cNvPr>
          <p:cNvSpPr>
            <a:spLocks noGrp="1"/>
          </p:cNvSpPr>
          <p:nvPr>
            <p:ph idx="1"/>
          </p:nvPr>
        </p:nvSpPr>
        <p:spPr/>
        <p:txBody>
          <a:bodyPr>
            <a:normAutofit/>
          </a:bodyPr>
          <a:lstStyle/>
          <a:p>
            <a:pPr marL="342900" marR="0" lvl="0" indent="-342900">
              <a:lnSpc>
                <a:spcPct val="100000"/>
              </a:lnSpc>
              <a:spcBef>
                <a:spcPts val="0"/>
              </a:spcBef>
              <a:spcAft>
                <a:spcPts val="1000"/>
              </a:spcAft>
              <a:buFont typeface="+mj-lt"/>
              <a:buAutoNum type="arabicParenR"/>
            </a:pPr>
            <a:r>
              <a:rPr lang="en-US" sz="2400" dirty="0">
                <a:effectLst/>
                <a:latin typeface="Calibri" panose="020F0502020204030204" pitchFamily="34" charset="0"/>
                <a:ea typeface="Calibri" panose="020F0502020204030204" pitchFamily="34" charset="0"/>
                <a:cs typeface="Times New Roman" panose="02020603050405020304" pitchFamily="18" charset="0"/>
              </a:rPr>
              <a:t>Review appropriate indications for opioids and when weans are required</a:t>
            </a:r>
          </a:p>
          <a:p>
            <a:pPr marL="342900" marR="0" lvl="0" indent="-342900">
              <a:lnSpc>
                <a:spcPct val="100000"/>
              </a:lnSpc>
              <a:spcBef>
                <a:spcPts val="0"/>
              </a:spcBef>
              <a:spcAft>
                <a:spcPts val="1000"/>
              </a:spcAft>
              <a:buFont typeface="+mj-lt"/>
              <a:buAutoNum type="arabicParenR"/>
            </a:pPr>
            <a:r>
              <a:rPr lang="en-US" sz="2400" dirty="0">
                <a:effectLst/>
                <a:latin typeface="Calibri" panose="020F0502020204030204" pitchFamily="34" charset="0"/>
                <a:ea typeface="Calibri" panose="020F0502020204030204" pitchFamily="34" charset="0"/>
                <a:cs typeface="Times New Roman" panose="02020603050405020304" pitchFamily="18" charset="0"/>
              </a:rPr>
              <a:t>Discuss strategies for successfully navigating opioid weans</a:t>
            </a:r>
          </a:p>
          <a:p>
            <a:pPr marL="342900" marR="0" lvl="0" indent="-342900">
              <a:lnSpc>
                <a:spcPct val="100000"/>
              </a:lnSpc>
              <a:spcBef>
                <a:spcPts val="0"/>
              </a:spcBef>
              <a:spcAft>
                <a:spcPts val="1000"/>
              </a:spcAft>
              <a:buFont typeface="+mj-lt"/>
              <a:buAutoNum type="arabicParenR"/>
            </a:pPr>
            <a:r>
              <a:rPr lang="en-US" sz="2400" dirty="0">
                <a:effectLst/>
                <a:latin typeface="Calibri" panose="020F0502020204030204" pitchFamily="34" charset="0"/>
                <a:ea typeface="Calibri" panose="020F0502020204030204" pitchFamily="34" charset="0"/>
                <a:cs typeface="Times New Roman" panose="02020603050405020304" pitchFamily="18" charset="0"/>
              </a:rPr>
              <a:t>Describe techniques for maintaining rapport and improving compliance during opioid weans</a:t>
            </a:r>
          </a:p>
        </p:txBody>
      </p:sp>
    </p:spTree>
    <p:extLst>
      <p:ext uri="{BB962C8B-B14F-4D97-AF65-F5344CB8AC3E}">
        <p14:creationId xmlns:p14="http://schemas.microsoft.com/office/powerpoint/2010/main" val="5379782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4C7D6-CD6C-FA09-860F-559F64CE1410}"/>
              </a:ext>
            </a:extLst>
          </p:cNvPr>
          <p:cNvSpPr>
            <a:spLocks noGrp="1"/>
          </p:cNvSpPr>
          <p:nvPr>
            <p:ph type="title"/>
          </p:nvPr>
        </p:nvSpPr>
        <p:spPr/>
        <p:txBody>
          <a:bodyPr/>
          <a:lstStyle/>
          <a:p>
            <a:r>
              <a:rPr lang="en-US" dirty="0"/>
              <a:t>Buprenorphine and Methadone</a:t>
            </a:r>
          </a:p>
        </p:txBody>
      </p:sp>
      <p:sp>
        <p:nvSpPr>
          <p:cNvPr id="3" name="Content Placeholder 2">
            <a:extLst>
              <a:ext uri="{FF2B5EF4-FFF2-40B4-BE49-F238E27FC236}">
                <a16:creationId xmlns:a16="http://schemas.microsoft.com/office/drawing/2014/main" id="{BF829A9B-27B9-F745-2DAF-363B83ADC79A}"/>
              </a:ext>
            </a:extLst>
          </p:cNvPr>
          <p:cNvSpPr>
            <a:spLocks noGrp="1"/>
          </p:cNvSpPr>
          <p:nvPr>
            <p:ph idx="1"/>
          </p:nvPr>
        </p:nvSpPr>
        <p:spPr/>
        <p:txBody>
          <a:bodyPr>
            <a:normAutofit/>
          </a:bodyPr>
          <a:lstStyle/>
          <a:p>
            <a:pPr>
              <a:buFont typeface="Wingdings" panose="05000000000000000000" pitchFamily="2" charset="2"/>
              <a:buChar char="Ø"/>
            </a:pPr>
            <a:r>
              <a:rPr lang="en-US" sz="2400" dirty="0"/>
              <a:t>Some patients will not tolerate weaning well regardless of speed or duration</a:t>
            </a:r>
          </a:p>
          <a:p>
            <a:pPr>
              <a:buFont typeface="Wingdings" panose="05000000000000000000" pitchFamily="2" charset="2"/>
              <a:buChar char="Ø"/>
            </a:pPr>
            <a:r>
              <a:rPr lang="en-US" sz="2400" dirty="0"/>
              <a:t>In these circumstances, the regimen can be rotated to buprenorphine or methadone to decrease risks of withdrawal and facilitate a smoother wean</a:t>
            </a:r>
          </a:p>
          <a:p>
            <a:pPr>
              <a:buFont typeface="Wingdings" panose="05000000000000000000" pitchFamily="2" charset="2"/>
              <a:buChar char="Ø"/>
            </a:pPr>
            <a:r>
              <a:rPr lang="en-US" sz="2400" dirty="0"/>
              <a:t>These medications (especially buprenorphine) also tend to have less long-term risks if the wean does eventually fail and opioids are continued</a:t>
            </a:r>
          </a:p>
          <a:p>
            <a:pPr>
              <a:buFont typeface="Wingdings" panose="05000000000000000000" pitchFamily="2" charset="2"/>
              <a:buChar char="Ø"/>
            </a:pPr>
            <a:r>
              <a:rPr lang="en-US" sz="2400" dirty="0"/>
              <a:t>In general, if patients are on &lt;90MME, consider buprenorphine; &gt;90MME, consider methadone</a:t>
            </a:r>
          </a:p>
        </p:txBody>
      </p:sp>
    </p:spTree>
    <p:extLst>
      <p:ext uri="{BB962C8B-B14F-4D97-AF65-F5344CB8AC3E}">
        <p14:creationId xmlns:p14="http://schemas.microsoft.com/office/powerpoint/2010/main" val="2208357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79A1E-4FE0-6C8D-F348-89A3D86ED90F}"/>
              </a:ext>
            </a:extLst>
          </p:cNvPr>
          <p:cNvSpPr>
            <a:spLocks noGrp="1"/>
          </p:cNvSpPr>
          <p:nvPr>
            <p:ph type="title"/>
          </p:nvPr>
        </p:nvSpPr>
        <p:spPr/>
        <p:txBody>
          <a:bodyPr/>
          <a:lstStyle/>
          <a:p>
            <a:r>
              <a:rPr lang="en-US" dirty="0"/>
              <a:t>Mental Health During Opioid Weans</a:t>
            </a:r>
          </a:p>
        </p:txBody>
      </p:sp>
      <p:sp>
        <p:nvSpPr>
          <p:cNvPr id="3" name="Content Placeholder 2">
            <a:extLst>
              <a:ext uri="{FF2B5EF4-FFF2-40B4-BE49-F238E27FC236}">
                <a16:creationId xmlns:a16="http://schemas.microsoft.com/office/drawing/2014/main" id="{D6A99D8A-CB3B-BC6E-B67C-E4850CE75F58}"/>
              </a:ext>
            </a:extLst>
          </p:cNvPr>
          <p:cNvSpPr>
            <a:spLocks noGrp="1"/>
          </p:cNvSpPr>
          <p:nvPr>
            <p:ph idx="1"/>
          </p:nvPr>
        </p:nvSpPr>
        <p:spPr/>
        <p:txBody>
          <a:bodyPr>
            <a:normAutofit/>
          </a:bodyPr>
          <a:lstStyle/>
          <a:p>
            <a:pPr>
              <a:buFont typeface="Wingdings" panose="05000000000000000000" pitchFamily="2" charset="2"/>
              <a:buChar char="Ø"/>
            </a:pPr>
            <a:r>
              <a:rPr lang="en-US" sz="2400" dirty="0"/>
              <a:t>Opioid weans can introduce or expose mental health problems through increased pain levels, decreased antidepressant effect of opioids, and/or perceived or actual changes in functionality</a:t>
            </a:r>
          </a:p>
          <a:p>
            <a:pPr>
              <a:buFont typeface="Wingdings" panose="05000000000000000000" pitchFamily="2" charset="2"/>
              <a:buChar char="Ø"/>
            </a:pPr>
            <a:r>
              <a:rPr lang="en-US" sz="2400" dirty="0"/>
              <a:t>Appropriate psychological support (cognitive behavioral therapy and medication support) have been shown to improve outcomes for patients weaning off opioids</a:t>
            </a:r>
          </a:p>
        </p:txBody>
      </p:sp>
    </p:spTree>
    <p:extLst>
      <p:ext uri="{BB962C8B-B14F-4D97-AF65-F5344CB8AC3E}">
        <p14:creationId xmlns:p14="http://schemas.microsoft.com/office/powerpoint/2010/main" val="32312735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AC5538-82FC-B185-F70E-18ADB69EA707}"/>
              </a:ext>
            </a:extLst>
          </p:cNvPr>
          <p:cNvSpPr>
            <a:spLocks noGrp="1"/>
          </p:cNvSpPr>
          <p:nvPr>
            <p:ph type="title"/>
          </p:nvPr>
        </p:nvSpPr>
        <p:spPr>
          <a:xfrm>
            <a:off x="965030" y="963997"/>
            <a:ext cx="3254691" cy="4938361"/>
          </a:xfrm>
        </p:spPr>
        <p:txBody>
          <a:bodyPr anchor="ctr">
            <a:normAutofit/>
          </a:bodyPr>
          <a:lstStyle/>
          <a:p>
            <a:pPr algn="r"/>
            <a:r>
              <a:rPr lang="en-US" sz="4400"/>
              <a:t>Questions to Ask While Weaning</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DD38F7D-CC5C-DABC-75E8-D610B13FCCC2}"/>
              </a:ext>
            </a:extLst>
          </p:cNvPr>
          <p:cNvSpPr>
            <a:spLocks noGrp="1"/>
          </p:cNvSpPr>
          <p:nvPr>
            <p:ph idx="1"/>
          </p:nvPr>
        </p:nvSpPr>
        <p:spPr>
          <a:xfrm>
            <a:off x="5134882" y="963507"/>
            <a:ext cx="6135097" cy="4938851"/>
          </a:xfrm>
        </p:spPr>
        <p:txBody>
          <a:bodyPr anchor="ctr">
            <a:normAutofit/>
          </a:bodyPr>
          <a:lstStyle/>
          <a:p>
            <a:pPr>
              <a:buFont typeface="Wingdings" panose="05000000000000000000" pitchFamily="2" charset="2"/>
              <a:buChar char="Ø"/>
            </a:pPr>
            <a:r>
              <a:rPr lang="en-US" sz="2400" dirty="0"/>
              <a:t>“How are you handling the wean, both physically and mentally?”</a:t>
            </a:r>
          </a:p>
          <a:p>
            <a:pPr>
              <a:buFont typeface="Wingdings" panose="05000000000000000000" pitchFamily="2" charset="2"/>
              <a:buChar char="Ø"/>
            </a:pPr>
            <a:r>
              <a:rPr lang="en-US" sz="2400" dirty="0"/>
              <a:t>“Have you found yourself feeling more down, depressed, or anxious lately?”</a:t>
            </a:r>
          </a:p>
          <a:p>
            <a:pPr>
              <a:buFont typeface="Wingdings" panose="05000000000000000000" pitchFamily="2" charset="2"/>
              <a:buChar char="Ø"/>
            </a:pPr>
            <a:r>
              <a:rPr lang="en-US" sz="2400" dirty="0"/>
              <a:t>“How are you sleeping?”</a:t>
            </a:r>
          </a:p>
          <a:p>
            <a:pPr>
              <a:buFont typeface="Wingdings" panose="05000000000000000000" pitchFamily="2" charset="2"/>
              <a:buChar char="Ø"/>
            </a:pPr>
            <a:r>
              <a:rPr lang="en-US" sz="2400" dirty="0"/>
              <a:t>“Has anyone noticed that your behavior or attitude has changed during this process?”</a:t>
            </a:r>
          </a:p>
        </p:txBody>
      </p:sp>
    </p:spTree>
    <p:extLst>
      <p:ext uri="{BB962C8B-B14F-4D97-AF65-F5344CB8AC3E}">
        <p14:creationId xmlns:p14="http://schemas.microsoft.com/office/powerpoint/2010/main" val="22732149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77CD1-0DFD-5C68-182D-4E7C63FE9231}"/>
              </a:ext>
            </a:extLst>
          </p:cNvPr>
          <p:cNvSpPr>
            <a:spLocks noGrp="1"/>
          </p:cNvSpPr>
          <p:nvPr>
            <p:ph type="title"/>
          </p:nvPr>
        </p:nvSpPr>
        <p:spPr/>
        <p:txBody>
          <a:bodyPr/>
          <a:lstStyle/>
          <a:p>
            <a:r>
              <a:rPr lang="en-US" dirty="0"/>
              <a:t>Managing Mental Health</a:t>
            </a:r>
          </a:p>
        </p:txBody>
      </p:sp>
      <p:sp>
        <p:nvSpPr>
          <p:cNvPr id="3" name="Content Placeholder 2">
            <a:extLst>
              <a:ext uri="{FF2B5EF4-FFF2-40B4-BE49-F238E27FC236}">
                <a16:creationId xmlns:a16="http://schemas.microsoft.com/office/drawing/2014/main" id="{9D7B42AB-DA8C-4441-0B7C-4198283BF582}"/>
              </a:ext>
            </a:extLst>
          </p:cNvPr>
          <p:cNvSpPr>
            <a:spLocks noGrp="1"/>
          </p:cNvSpPr>
          <p:nvPr>
            <p:ph idx="1"/>
          </p:nvPr>
        </p:nvSpPr>
        <p:spPr/>
        <p:txBody>
          <a:bodyPr>
            <a:normAutofit/>
          </a:bodyPr>
          <a:lstStyle/>
          <a:p>
            <a:pPr>
              <a:buFont typeface="Wingdings" panose="05000000000000000000" pitchFamily="2" charset="2"/>
              <a:buChar char="Ø"/>
            </a:pPr>
            <a:r>
              <a:rPr lang="en-US" sz="2400" dirty="0"/>
              <a:t>Any patients suffering with chronic pain, and especially those going through weans, should be offered psychological support via talk therapy, cognitive behavioral therapy, group therapy, or etc.</a:t>
            </a:r>
          </a:p>
          <a:p>
            <a:pPr>
              <a:buFont typeface="Wingdings" panose="05000000000000000000" pitchFamily="2" charset="2"/>
              <a:buChar char="Ø"/>
            </a:pPr>
            <a:r>
              <a:rPr lang="en-US" sz="2400" dirty="0"/>
              <a:t>If depression or anxiety becomes moderately or severely impactful in the individual’s life, medication options such as SSRIs and SNRIs may help to alleviate symptoms</a:t>
            </a:r>
          </a:p>
          <a:p>
            <a:pPr>
              <a:buFont typeface="Wingdings" panose="05000000000000000000" pitchFamily="2" charset="2"/>
              <a:buChar char="Ø"/>
            </a:pPr>
            <a:r>
              <a:rPr lang="en-US" sz="2400" dirty="0"/>
              <a:t>Trouble sleeping due to opioid withdrawal or mood disorders can be temporarily treated with sedative medications such as trazodone or hydroxyzine</a:t>
            </a:r>
          </a:p>
          <a:p>
            <a:pPr>
              <a:buFont typeface="Wingdings" panose="05000000000000000000" pitchFamily="2" charset="2"/>
              <a:buChar char="Ø"/>
            </a:pPr>
            <a:r>
              <a:rPr lang="en-US" sz="2400" dirty="0"/>
              <a:t>If mental health continues to decline during a wean, consider pausing the wean until circumstances improve</a:t>
            </a:r>
          </a:p>
        </p:txBody>
      </p:sp>
    </p:spTree>
    <p:extLst>
      <p:ext uri="{BB962C8B-B14F-4D97-AF65-F5344CB8AC3E}">
        <p14:creationId xmlns:p14="http://schemas.microsoft.com/office/powerpoint/2010/main" val="21153287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D591-023E-8AF6-742B-1A2F1FAC22D9}"/>
              </a:ext>
            </a:extLst>
          </p:cNvPr>
          <p:cNvSpPr>
            <a:spLocks noGrp="1"/>
          </p:cNvSpPr>
          <p:nvPr>
            <p:ph type="title"/>
          </p:nvPr>
        </p:nvSpPr>
        <p:spPr/>
        <p:txBody>
          <a:bodyPr/>
          <a:lstStyle/>
          <a:p>
            <a:r>
              <a:rPr lang="en-US" dirty="0"/>
              <a:t>Weaning Pauses</a:t>
            </a:r>
          </a:p>
        </p:txBody>
      </p:sp>
      <p:sp>
        <p:nvSpPr>
          <p:cNvPr id="3" name="Content Placeholder 2">
            <a:extLst>
              <a:ext uri="{FF2B5EF4-FFF2-40B4-BE49-F238E27FC236}">
                <a16:creationId xmlns:a16="http://schemas.microsoft.com/office/drawing/2014/main" id="{5CA4F108-4E2F-BF7A-B031-A201840E962A}"/>
              </a:ext>
            </a:extLst>
          </p:cNvPr>
          <p:cNvSpPr>
            <a:spLocks noGrp="1"/>
          </p:cNvSpPr>
          <p:nvPr>
            <p:ph idx="1"/>
          </p:nvPr>
        </p:nvSpPr>
        <p:spPr>
          <a:xfrm>
            <a:off x="1097280" y="1825625"/>
            <a:ext cx="10256520" cy="4667250"/>
          </a:xfrm>
        </p:spPr>
        <p:txBody>
          <a:bodyPr>
            <a:normAutofit/>
          </a:bodyPr>
          <a:lstStyle/>
          <a:p>
            <a:pPr>
              <a:buFont typeface="Wingdings" panose="05000000000000000000" pitchFamily="2" charset="2"/>
              <a:buChar char="Ø"/>
            </a:pPr>
            <a:r>
              <a:rPr lang="en-US" sz="2400" dirty="0"/>
              <a:t>It is reasonable to take pauses during the weaning process, so long as progress is still being made over time</a:t>
            </a:r>
          </a:p>
          <a:p>
            <a:pPr>
              <a:buFont typeface="Wingdings" panose="05000000000000000000" pitchFamily="2" charset="2"/>
              <a:buChar char="Ø"/>
            </a:pPr>
            <a:r>
              <a:rPr lang="en-US" sz="2400" dirty="0"/>
              <a:t>While most patients will tolerate decreases every 4 weeks, some will need longer in between adjustments, especially towards the end of a wean</a:t>
            </a:r>
          </a:p>
          <a:p>
            <a:pPr>
              <a:buFont typeface="Wingdings" panose="05000000000000000000" pitchFamily="2" charset="2"/>
              <a:buChar char="Ø"/>
            </a:pPr>
            <a:r>
              <a:rPr lang="en-US" sz="2400" dirty="0"/>
              <a:t>Patients may also request breaks during acute crises (injuries, increased responsibilities, etc.) or during major life events</a:t>
            </a:r>
          </a:p>
          <a:p>
            <a:pPr>
              <a:buFont typeface="Wingdings" panose="05000000000000000000" pitchFamily="2" charset="2"/>
              <a:buChar char="Ø"/>
            </a:pPr>
            <a:r>
              <a:rPr lang="en-US" sz="2400" dirty="0"/>
              <a:t>If possible, set an expected duration at the beginning of the pause, and regroup at the end of this time frame to make sure proceeding is appropriate</a:t>
            </a:r>
          </a:p>
          <a:p>
            <a:pPr>
              <a:buFont typeface="Wingdings" panose="05000000000000000000" pitchFamily="2" charset="2"/>
              <a:buChar char="Ø"/>
            </a:pPr>
            <a:r>
              <a:rPr lang="en-US" sz="2400" dirty="0"/>
              <a:t>Avoid allowing the wean to stall indefinitely through a series of issues and life circumstances</a:t>
            </a:r>
          </a:p>
        </p:txBody>
      </p:sp>
    </p:spTree>
    <p:extLst>
      <p:ext uri="{BB962C8B-B14F-4D97-AF65-F5344CB8AC3E}">
        <p14:creationId xmlns:p14="http://schemas.microsoft.com/office/powerpoint/2010/main" val="4852662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0C119-FA48-A695-3F22-1285D05B1F46}"/>
              </a:ext>
            </a:extLst>
          </p:cNvPr>
          <p:cNvSpPr>
            <a:spLocks noGrp="1"/>
          </p:cNvSpPr>
          <p:nvPr>
            <p:ph type="title"/>
          </p:nvPr>
        </p:nvSpPr>
        <p:spPr/>
        <p:txBody>
          <a:bodyPr/>
          <a:lstStyle/>
          <a:p>
            <a:r>
              <a:rPr lang="en-US" dirty="0"/>
              <a:t>Maintaining Rapport During Weans</a:t>
            </a:r>
          </a:p>
        </p:txBody>
      </p:sp>
      <p:sp>
        <p:nvSpPr>
          <p:cNvPr id="3" name="Content Placeholder 2">
            <a:extLst>
              <a:ext uri="{FF2B5EF4-FFF2-40B4-BE49-F238E27FC236}">
                <a16:creationId xmlns:a16="http://schemas.microsoft.com/office/drawing/2014/main" id="{5B25BBBA-CCC7-B4DC-3671-BBCB43B88C13}"/>
              </a:ext>
            </a:extLst>
          </p:cNvPr>
          <p:cNvSpPr>
            <a:spLocks noGrp="1"/>
          </p:cNvSpPr>
          <p:nvPr>
            <p:ph idx="1"/>
          </p:nvPr>
        </p:nvSpPr>
        <p:spPr/>
        <p:txBody>
          <a:bodyPr>
            <a:normAutofit/>
          </a:bodyPr>
          <a:lstStyle/>
          <a:p>
            <a:pPr>
              <a:buFont typeface="Wingdings" panose="05000000000000000000" pitchFamily="2" charset="2"/>
              <a:buChar char="Ø"/>
            </a:pPr>
            <a:r>
              <a:rPr lang="en-US" sz="2400" dirty="0"/>
              <a:t>Patients losing hope in the process is a large predictor of a failed opioid wean</a:t>
            </a:r>
          </a:p>
          <a:p>
            <a:pPr>
              <a:buFont typeface="Wingdings" panose="05000000000000000000" pitchFamily="2" charset="2"/>
              <a:buChar char="Ø"/>
            </a:pPr>
            <a:r>
              <a:rPr lang="en-US" sz="2400" dirty="0"/>
              <a:t>Patients should be seen in between each decrease in opioid dosing to assess pain control and emotional stability</a:t>
            </a:r>
          </a:p>
          <a:p>
            <a:pPr>
              <a:buFont typeface="Wingdings" panose="05000000000000000000" pitchFamily="2" charset="2"/>
              <a:buChar char="Ø"/>
            </a:pPr>
            <a:r>
              <a:rPr lang="en-US" sz="2400" dirty="0"/>
              <a:t>Again, practice active listening during these visits and take their concerns seriously</a:t>
            </a:r>
          </a:p>
          <a:p>
            <a:pPr>
              <a:buFont typeface="Wingdings" panose="05000000000000000000" pitchFamily="2" charset="2"/>
              <a:buChar char="Ø"/>
            </a:pPr>
            <a:r>
              <a:rPr lang="en-US" sz="2400" dirty="0"/>
              <a:t>Don’t be afraid to modify the schedule (either faster or slower) depending on how the patient is handling the process</a:t>
            </a:r>
          </a:p>
          <a:p>
            <a:pPr>
              <a:buFont typeface="Wingdings" panose="05000000000000000000" pitchFamily="2" charset="2"/>
              <a:buChar char="Ø"/>
            </a:pPr>
            <a:r>
              <a:rPr lang="en-US" sz="2400" dirty="0"/>
              <a:t>Nonnarcotic pain management should be reviewed at each visit as appropriate</a:t>
            </a:r>
          </a:p>
        </p:txBody>
      </p:sp>
    </p:spTree>
    <p:extLst>
      <p:ext uri="{BB962C8B-B14F-4D97-AF65-F5344CB8AC3E}">
        <p14:creationId xmlns:p14="http://schemas.microsoft.com/office/powerpoint/2010/main" val="8847803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6F36-4EC3-D65F-A803-E8FF70B9752B}"/>
              </a:ext>
            </a:extLst>
          </p:cNvPr>
          <p:cNvSpPr>
            <a:spLocks noGrp="1"/>
          </p:cNvSpPr>
          <p:nvPr>
            <p:ph type="title"/>
          </p:nvPr>
        </p:nvSpPr>
        <p:spPr/>
        <p:txBody>
          <a:bodyPr/>
          <a:lstStyle/>
          <a:p>
            <a:r>
              <a:rPr lang="en-US" dirty="0"/>
              <a:t>The End Goal</a:t>
            </a:r>
          </a:p>
        </p:txBody>
      </p:sp>
      <p:sp>
        <p:nvSpPr>
          <p:cNvPr id="3" name="Content Placeholder 2">
            <a:extLst>
              <a:ext uri="{FF2B5EF4-FFF2-40B4-BE49-F238E27FC236}">
                <a16:creationId xmlns:a16="http://schemas.microsoft.com/office/drawing/2014/main" id="{2521A76A-3B28-3FE6-6958-F2890EEBFDC7}"/>
              </a:ext>
            </a:extLst>
          </p:cNvPr>
          <p:cNvSpPr>
            <a:spLocks noGrp="1"/>
          </p:cNvSpPr>
          <p:nvPr>
            <p:ph idx="1"/>
          </p:nvPr>
        </p:nvSpPr>
        <p:spPr/>
        <p:txBody>
          <a:bodyPr>
            <a:normAutofit/>
          </a:bodyPr>
          <a:lstStyle/>
          <a:p>
            <a:pPr>
              <a:buFont typeface="Wingdings" panose="05000000000000000000" pitchFamily="2" charset="2"/>
              <a:buChar char="Ø"/>
            </a:pPr>
            <a:r>
              <a:rPr lang="en-US" sz="2400" dirty="0"/>
              <a:t>Most weans will start with the intention of cessation</a:t>
            </a:r>
          </a:p>
          <a:p>
            <a:pPr>
              <a:buFont typeface="Wingdings" panose="05000000000000000000" pitchFamily="2" charset="2"/>
              <a:buChar char="Ø"/>
            </a:pPr>
            <a:r>
              <a:rPr lang="en-US" sz="2400" dirty="0"/>
              <a:t>In some situations, a more reasonable goal is “lowest tolerated dose,” defined as the lowest dose a patient can remain stable on without withdrawal symptoms or worsening pain</a:t>
            </a:r>
          </a:p>
          <a:p>
            <a:pPr>
              <a:buFont typeface="Wingdings" panose="05000000000000000000" pitchFamily="2" charset="2"/>
              <a:buChar char="Ø"/>
            </a:pPr>
            <a:r>
              <a:rPr lang="en-US" sz="2400" dirty="0"/>
              <a:t>This helps to increase patient compliance and comfort, while still decreasing the risks of opioid therapy</a:t>
            </a:r>
          </a:p>
          <a:p>
            <a:pPr>
              <a:buFont typeface="Wingdings" panose="05000000000000000000" pitchFamily="2" charset="2"/>
              <a:buChar char="Ø"/>
            </a:pPr>
            <a:r>
              <a:rPr lang="en-US" sz="2400" dirty="0"/>
              <a:t>A wean that has been paused indefinitely can still be revisited in the future if circumstances change or the patient is amenable</a:t>
            </a:r>
          </a:p>
        </p:txBody>
      </p:sp>
    </p:spTree>
    <p:extLst>
      <p:ext uri="{BB962C8B-B14F-4D97-AF65-F5344CB8AC3E}">
        <p14:creationId xmlns:p14="http://schemas.microsoft.com/office/powerpoint/2010/main" val="39418413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17685-B630-D35A-F3EA-63B9891D7FDB}"/>
              </a:ext>
            </a:extLst>
          </p:cNvPr>
          <p:cNvSpPr>
            <a:spLocks noGrp="1"/>
          </p:cNvSpPr>
          <p:nvPr>
            <p:ph type="title"/>
          </p:nvPr>
        </p:nvSpPr>
        <p:spPr/>
        <p:txBody>
          <a:bodyPr/>
          <a:lstStyle/>
          <a:p>
            <a:r>
              <a:rPr lang="en-US" dirty="0"/>
              <a:t>Patient-Driven Opioid Weaning</a:t>
            </a:r>
          </a:p>
        </p:txBody>
      </p:sp>
      <p:sp>
        <p:nvSpPr>
          <p:cNvPr id="3" name="Content Placeholder 2">
            <a:extLst>
              <a:ext uri="{FF2B5EF4-FFF2-40B4-BE49-F238E27FC236}">
                <a16:creationId xmlns:a16="http://schemas.microsoft.com/office/drawing/2014/main" id="{B73AFDCF-E1C5-050C-4F00-23955BACFE83}"/>
              </a:ext>
            </a:extLst>
          </p:cNvPr>
          <p:cNvSpPr>
            <a:spLocks noGrp="1"/>
          </p:cNvSpPr>
          <p:nvPr>
            <p:ph idx="1"/>
          </p:nvPr>
        </p:nvSpPr>
        <p:spPr/>
        <p:txBody>
          <a:bodyPr>
            <a:normAutofit/>
          </a:bodyPr>
          <a:lstStyle/>
          <a:p>
            <a:pPr>
              <a:buFont typeface="Wingdings" panose="05000000000000000000" pitchFamily="2" charset="2"/>
              <a:buChar char="Ø"/>
            </a:pPr>
            <a:r>
              <a:rPr lang="en-US" sz="2400" dirty="0"/>
              <a:t>Patient-driven weaning is a technique in which the patient is in charge of the speed of weaning and when it is appropriate to decrease</a:t>
            </a:r>
          </a:p>
          <a:p>
            <a:pPr>
              <a:buFont typeface="Wingdings" panose="05000000000000000000" pitchFamily="2" charset="2"/>
              <a:buChar char="Ø"/>
            </a:pPr>
            <a:r>
              <a:rPr lang="en-US" sz="2400" dirty="0"/>
              <a:t>Most appropriate for slower or patient-requested opioid weans, but can also be utilized for patients very defensive about weaning without risk factors</a:t>
            </a:r>
          </a:p>
          <a:p>
            <a:pPr>
              <a:buFont typeface="Wingdings" panose="05000000000000000000" pitchFamily="2" charset="2"/>
              <a:buChar char="Ø"/>
            </a:pPr>
            <a:r>
              <a:rPr lang="en-US" sz="2400" dirty="0"/>
              <a:t>Helps to maintain trust and compliance during the process and improve patient satisfaction</a:t>
            </a:r>
          </a:p>
          <a:p>
            <a:pPr>
              <a:buFont typeface="Wingdings" panose="05000000000000000000" pitchFamily="2" charset="2"/>
              <a:buChar char="Ø"/>
            </a:pPr>
            <a:r>
              <a:rPr lang="en-US" sz="2400" dirty="0"/>
              <a:t>Once the process is started, most patients will wind up decreasing their dose at an appropriate rate and of their own volition</a:t>
            </a:r>
          </a:p>
        </p:txBody>
      </p:sp>
    </p:spTree>
    <p:extLst>
      <p:ext uri="{BB962C8B-B14F-4D97-AF65-F5344CB8AC3E}">
        <p14:creationId xmlns:p14="http://schemas.microsoft.com/office/powerpoint/2010/main" val="12121665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C5E608F-CF10-9A93-1A27-8A25E1C92E0A}"/>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Example of a Patient-Driven Opioid Wean</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A07EC55-7738-986E-2A01-E0CDDF7CD343}"/>
              </a:ext>
            </a:extLst>
          </p:cNvPr>
          <p:cNvSpPr>
            <a:spLocks noGrp="1"/>
          </p:cNvSpPr>
          <p:nvPr>
            <p:ph idx="1"/>
          </p:nvPr>
        </p:nvSpPr>
        <p:spPr>
          <a:xfrm>
            <a:off x="4742016" y="605896"/>
            <a:ext cx="6413663" cy="5646208"/>
          </a:xfrm>
        </p:spPr>
        <p:txBody>
          <a:bodyPr anchor="ctr">
            <a:normAutofit/>
          </a:bodyPr>
          <a:lstStyle/>
          <a:p>
            <a:pPr>
              <a:buFont typeface="Wingdings" panose="05000000000000000000" pitchFamily="2" charset="2"/>
              <a:buChar char="Ø"/>
            </a:pPr>
            <a:r>
              <a:rPr lang="en-US" sz="2400" dirty="0"/>
              <a:t>60yo female with lower back pain s/p MVA</a:t>
            </a:r>
          </a:p>
          <a:p>
            <a:pPr>
              <a:buFont typeface="Wingdings" panose="05000000000000000000" pitchFamily="2" charset="2"/>
              <a:buChar char="Ø"/>
            </a:pPr>
            <a:r>
              <a:rPr lang="en-US" sz="2400" dirty="0"/>
              <a:t>Maintained on regimen of Morphine Sulfate ER 60mg three times daily; Morphine immediate release 15mg four times daily</a:t>
            </a:r>
          </a:p>
          <a:p>
            <a:pPr>
              <a:buFont typeface="Wingdings" panose="05000000000000000000" pitchFamily="2" charset="2"/>
              <a:buChar char="Ø"/>
            </a:pPr>
            <a:r>
              <a:rPr lang="en-US" sz="2400" dirty="0"/>
              <a:t>Historically on &gt;1000mg of morphine</a:t>
            </a:r>
          </a:p>
          <a:p>
            <a:pPr>
              <a:buFont typeface="Wingdings" panose="05000000000000000000" pitchFamily="2" charset="2"/>
              <a:buChar char="Ø"/>
            </a:pPr>
            <a:r>
              <a:rPr lang="en-US" sz="2400" dirty="0"/>
              <a:t>Patient has reacted very negatively to weans in the past, up to and including threatening that she would commit suicide if her medications were adjusted</a:t>
            </a:r>
          </a:p>
        </p:txBody>
      </p:sp>
    </p:spTree>
    <p:extLst>
      <p:ext uri="{BB962C8B-B14F-4D97-AF65-F5344CB8AC3E}">
        <p14:creationId xmlns:p14="http://schemas.microsoft.com/office/powerpoint/2010/main" val="448695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4D62239-2D26-027E-A767-265BD501959D}"/>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First Visit</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DEA8C65C-A599-C9F4-3F19-B0B1B8C93A49}"/>
              </a:ext>
            </a:extLst>
          </p:cNvPr>
          <p:cNvSpPr>
            <a:spLocks noGrp="1"/>
          </p:cNvSpPr>
          <p:nvPr>
            <p:ph idx="1"/>
          </p:nvPr>
        </p:nvSpPr>
        <p:spPr>
          <a:xfrm>
            <a:off x="4742016" y="605896"/>
            <a:ext cx="6413663" cy="5646208"/>
          </a:xfrm>
        </p:spPr>
        <p:txBody>
          <a:bodyPr anchor="ctr">
            <a:normAutofit/>
          </a:bodyPr>
          <a:lstStyle/>
          <a:p>
            <a:pPr>
              <a:buFont typeface="Wingdings" panose="05000000000000000000" pitchFamily="2" charset="2"/>
              <a:buChar char="Ø"/>
            </a:pPr>
            <a:r>
              <a:rPr lang="en-US" sz="2400" dirty="0"/>
              <a:t>Re-educated on long term risks of opioids and rationale for wean.</a:t>
            </a:r>
          </a:p>
          <a:p>
            <a:pPr>
              <a:buFont typeface="Wingdings" panose="05000000000000000000" pitchFamily="2" charset="2"/>
              <a:buChar char="Ø"/>
            </a:pPr>
            <a:r>
              <a:rPr lang="en-US" sz="2400" dirty="0"/>
              <a:t>Advised that goal would not be total cessation, but lowest tolerated dose</a:t>
            </a:r>
          </a:p>
          <a:p>
            <a:pPr>
              <a:buFont typeface="Wingdings" panose="05000000000000000000" pitchFamily="2" charset="2"/>
              <a:buChar char="Ø"/>
            </a:pPr>
            <a:r>
              <a:rPr lang="en-US" sz="2400" dirty="0"/>
              <a:t>Patient still reacted very negatively to this pursuit</a:t>
            </a:r>
          </a:p>
          <a:p>
            <a:pPr>
              <a:buFont typeface="Wingdings" panose="05000000000000000000" pitchFamily="2" charset="2"/>
              <a:buChar char="Ø"/>
            </a:pPr>
            <a:r>
              <a:rPr lang="en-US" sz="2400" dirty="0"/>
              <a:t>Offered a compromise – we will get pain better controlled first before we begin weaning, and I will let patient decide when she is ready to begin weaning – patient amenable to this plan</a:t>
            </a:r>
          </a:p>
          <a:p>
            <a:pPr>
              <a:buFont typeface="Wingdings" panose="05000000000000000000" pitchFamily="2" charset="2"/>
              <a:buChar char="Ø"/>
            </a:pPr>
            <a:r>
              <a:rPr lang="en-US" sz="2400" dirty="0"/>
              <a:t>Added pregabalin for neuropathic pain</a:t>
            </a:r>
          </a:p>
        </p:txBody>
      </p:sp>
    </p:spTree>
    <p:extLst>
      <p:ext uri="{BB962C8B-B14F-4D97-AF65-F5344CB8AC3E}">
        <p14:creationId xmlns:p14="http://schemas.microsoft.com/office/powerpoint/2010/main" val="1659374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D8A46-8CC5-8A13-1A91-9EF9FA00CAB6}"/>
              </a:ext>
            </a:extLst>
          </p:cNvPr>
          <p:cNvSpPr>
            <a:spLocks noGrp="1"/>
          </p:cNvSpPr>
          <p:nvPr>
            <p:ph type="title"/>
          </p:nvPr>
        </p:nvSpPr>
        <p:spPr/>
        <p:txBody>
          <a:bodyPr>
            <a:normAutofit/>
          </a:bodyPr>
          <a:lstStyle/>
          <a:p>
            <a:r>
              <a:rPr lang="en-US" dirty="0"/>
              <a:t>CDC Guideline for Opioid Prescribing 2022</a:t>
            </a:r>
          </a:p>
        </p:txBody>
      </p:sp>
      <p:sp>
        <p:nvSpPr>
          <p:cNvPr id="3" name="Content Placeholder 2">
            <a:extLst>
              <a:ext uri="{FF2B5EF4-FFF2-40B4-BE49-F238E27FC236}">
                <a16:creationId xmlns:a16="http://schemas.microsoft.com/office/drawing/2014/main" id="{73AD1274-B0E6-1469-359B-8132AF4B0A49}"/>
              </a:ext>
            </a:extLst>
          </p:cNvPr>
          <p:cNvSpPr>
            <a:spLocks noGrp="1"/>
          </p:cNvSpPr>
          <p:nvPr>
            <p:ph idx="1"/>
          </p:nvPr>
        </p:nvSpPr>
        <p:spPr/>
        <p:txBody>
          <a:bodyPr>
            <a:noAutofit/>
          </a:bodyPr>
          <a:lstStyle/>
          <a:p>
            <a:pPr>
              <a:buFont typeface="Wingdings" panose="05000000000000000000" pitchFamily="2" charset="2"/>
              <a:buChar char="Ø"/>
            </a:pPr>
            <a:r>
              <a:rPr lang="en-US" sz="2400" dirty="0"/>
              <a:t>An update to the 2016 guidelines were released in November of 2022</a:t>
            </a:r>
          </a:p>
          <a:p>
            <a:pPr>
              <a:buFont typeface="Wingdings" panose="05000000000000000000" pitchFamily="2" charset="2"/>
              <a:buChar char="Ø"/>
            </a:pPr>
            <a:r>
              <a:rPr lang="en-US" sz="2400" dirty="0"/>
              <a:t>The update seemed to relax some of the language surrounding opioid prescribing and weaning, and made specific notations that every patient situation is unique and should be evaluated as such</a:t>
            </a:r>
          </a:p>
          <a:p>
            <a:pPr>
              <a:buFont typeface="Wingdings" panose="05000000000000000000" pitchFamily="2" charset="2"/>
              <a:buChar char="Ø"/>
            </a:pPr>
            <a:r>
              <a:rPr lang="en-US" sz="2400" dirty="0"/>
              <a:t>Recommendations on how and when to wean opioids were expanded upon, including recommendations on providing patients support during the weaning process</a:t>
            </a:r>
          </a:p>
          <a:p>
            <a:pPr>
              <a:buFont typeface="Wingdings" panose="05000000000000000000" pitchFamily="2" charset="2"/>
              <a:buChar char="Ø"/>
            </a:pPr>
            <a:r>
              <a:rPr lang="en-US" sz="2400" dirty="0"/>
              <a:t>Rapid tapering of opioids has been highly discouraged in the new guidelines</a:t>
            </a:r>
          </a:p>
        </p:txBody>
      </p:sp>
    </p:spTree>
    <p:extLst>
      <p:ext uri="{BB962C8B-B14F-4D97-AF65-F5344CB8AC3E}">
        <p14:creationId xmlns:p14="http://schemas.microsoft.com/office/powerpoint/2010/main" val="2138951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1F66851-648E-30D5-5A98-087E43B7E3D5}"/>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Second Visit </a:t>
            </a:r>
            <a:br>
              <a:rPr lang="en-US" sz="3600" dirty="0">
                <a:solidFill>
                  <a:srgbClr val="FFFFFF"/>
                </a:solidFill>
              </a:rPr>
            </a:br>
            <a:r>
              <a:rPr lang="en-US" sz="3600" dirty="0">
                <a:solidFill>
                  <a:srgbClr val="FFFFFF"/>
                </a:solidFill>
              </a:rPr>
              <a:t>(Week 4)</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F805710-66AB-4FCF-E05C-FBA7BBA14990}"/>
              </a:ext>
            </a:extLst>
          </p:cNvPr>
          <p:cNvSpPr>
            <a:spLocks noGrp="1"/>
          </p:cNvSpPr>
          <p:nvPr>
            <p:ph idx="1"/>
          </p:nvPr>
        </p:nvSpPr>
        <p:spPr>
          <a:xfrm>
            <a:off x="4742016" y="605896"/>
            <a:ext cx="6413663" cy="5646208"/>
          </a:xfrm>
        </p:spPr>
        <p:txBody>
          <a:bodyPr anchor="ctr">
            <a:normAutofit/>
          </a:bodyPr>
          <a:lstStyle/>
          <a:p>
            <a:pPr>
              <a:buFont typeface="Wingdings" panose="05000000000000000000" pitchFamily="2" charset="2"/>
              <a:buChar char="Ø"/>
            </a:pPr>
            <a:r>
              <a:rPr lang="en-US" sz="2400" dirty="0"/>
              <a:t>Pregabalin helping a little, patient still not amenable to weaning</a:t>
            </a:r>
          </a:p>
          <a:p>
            <a:pPr>
              <a:buFont typeface="Wingdings" panose="05000000000000000000" pitchFamily="2" charset="2"/>
              <a:buChar char="Ø"/>
            </a:pPr>
            <a:r>
              <a:rPr lang="en-US" sz="2400" dirty="0"/>
              <a:t>Addressed mental health concerns of living with pain for so long, patient shared she struggles with severe depression and insomnia</a:t>
            </a:r>
          </a:p>
          <a:p>
            <a:pPr>
              <a:buFont typeface="Wingdings" panose="05000000000000000000" pitchFamily="2" charset="2"/>
              <a:buChar char="Ø"/>
            </a:pPr>
            <a:r>
              <a:rPr lang="en-US" sz="2400" dirty="0"/>
              <a:t>Added quetiapine to regimen</a:t>
            </a:r>
          </a:p>
        </p:txBody>
      </p:sp>
    </p:spTree>
    <p:extLst>
      <p:ext uri="{BB962C8B-B14F-4D97-AF65-F5344CB8AC3E}">
        <p14:creationId xmlns:p14="http://schemas.microsoft.com/office/powerpoint/2010/main" val="31693395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5675508-B97D-5745-1D49-CAAE4BB529FB}"/>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Third Visit (Week 8)</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63248FF-D81A-77FE-8EE6-2936BFB8DF0A}"/>
              </a:ext>
            </a:extLst>
          </p:cNvPr>
          <p:cNvSpPr>
            <a:spLocks noGrp="1"/>
          </p:cNvSpPr>
          <p:nvPr>
            <p:ph idx="1"/>
          </p:nvPr>
        </p:nvSpPr>
        <p:spPr>
          <a:xfrm>
            <a:off x="4742016" y="605896"/>
            <a:ext cx="6413663" cy="5646208"/>
          </a:xfrm>
        </p:spPr>
        <p:txBody>
          <a:bodyPr anchor="ctr">
            <a:normAutofit/>
          </a:bodyPr>
          <a:lstStyle/>
          <a:p>
            <a:pPr>
              <a:buFont typeface="Wingdings" panose="05000000000000000000" pitchFamily="2" charset="2"/>
              <a:buChar char="Ø"/>
            </a:pPr>
            <a:r>
              <a:rPr lang="en-US" sz="2400" dirty="0"/>
              <a:t>Patient’s sleep and mood drastically improved on quetiapine</a:t>
            </a:r>
          </a:p>
          <a:p>
            <a:pPr>
              <a:buFont typeface="Wingdings" panose="05000000000000000000" pitchFamily="2" charset="2"/>
              <a:buChar char="Ø"/>
            </a:pPr>
            <a:r>
              <a:rPr lang="en-US" sz="2400" dirty="0"/>
              <a:t>As she was doing better, didn’t feel she needed her bedtime dose of morphine, so decreased her own dose of morphine IR to three times daily</a:t>
            </a:r>
          </a:p>
          <a:p>
            <a:pPr>
              <a:buFont typeface="Wingdings" panose="05000000000000000000" pitchFamily="2" charset="2"/>
              <a:buChar char="Ø"/>
            </a:pPr>
            <a:r>
              <a:rPr lang="en-US" sz="2400" dirty="0"/>
              <a:t>Praised patient for this and encouraged continued decreased as she feels comfortable</a:t>
            </a:r>
          </a:p>
          <a:p>
            <a:pPr>
              <a:buFont typeface="Wingdings" panose="05000000000000000000" pitchFamily="2" charset="2"/>
              <a:buChar char="Ø"/>
            </a:pPr>
            <a:r>
              <a:rPr lang="en-US" sz="2400" dirty="0"/>
              <a:t>Titrated pregabalin dose</a:t>
            </a:r>
          </a:p>
        </p:txBody>
      </p:sp>
    </p:spTree>
    <p:extLst>
      <p:ext uri="{BB962C8B-B14F-4D97-AF65-F5344CB8AC3E}">
        <p14:creationId xmlns:p14="http://schemas.microsoft.com/office/powerpoint/2010/main" val="9137579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20D1D97-CBE6-543A-6C93-D916C4657829}"/>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Fourth Visit (Week 12)</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9A7A161-EA80-9056-C38F-9126E4476EBC}"/>
              </a:ext>
            </a:extLst>
          </p:cNvPr>
          <p:cNvSpPr>
            <a:spLocks noGrp="1"/>
          </p:cNvSpPr>
          <p:nvPr>
            <p:ph idx="1"/>
          </p:nvPr>
        </p:nvSpPr>
        <p:spPr>
          <a:xfrm>
            <a:off x="4742016" y="605896"/>
            <a:ext cx="6413663" cy="5646208"/>
          </a:xfrm>
        </p:spPr>
        <p:txBody>
          <a:bodyPr anchor="ctr">
            <a:normAutofit/>
          </a:bodyPr>
          <a:lstStyle/>
          <a:p>
            <a:pPr>
              <a:buFont typeface="Wingdings" panose="05000000000000000000" pitchFamily="2" charset="2"/>
              <a:buChar char="Ø"/>
            </a:pPr>
            <a:r>
              <a:rPr lang="en-US" sz="2400" dirty="0"/>
              <a:t>Sleep and mood continue to improve</a:t>
            </a:r>
          </a:p>
          <a:p>
            <a:pPr>
              <a:buFont typeface="Wingdings" panose="05000000000000000000" pitchFamily="2" charset="2"/>
              <a:buChar char="Ø"/>
            </a:pPr>
            <a:r>
              <a:rPr lang="en-US" sz="2400" dirty="0"/>
              <a:t>Pain feels better on pregabalin</a:t>
            </a:r>
          </a:p>
          <a:p>
            <a:pPr>
              <a:buFont typeface="Wingdings" panose="05000000000000000000" pitchFamily="2" charset="2"/>
              <a:buChar char="Ø"/>
            </a:pPr>
            <a:r>
              <a:rPr lang="en-US" sz="2400" dirty="0"/>
              <a:t>Thinks she is ready to decrease morphine further</a:t>
            </a:r>
          </a:p>
          <a:p>
            <a:pPr>
              <a:buFont typeface="Wingdings" panose="05000000000000000000" pitchFamily="2" charset="2"/>
              <a:buChar char="Ø"/>
            </a:pPr>
            <a:r>
              <a:rPr lang="en-US" sz="2400" dirty="0"/>
              <a:t>Agree to decrease her dose of Morphine ER to 60mg AM, 30mg PM (patient preference) and increase dose of Morphine IR back to four times daily to compensate</a:t>
            </a:r>
          </a:p>
        </p:txBody>
      </p:sp>
    </p:spTree>
    <p:extLst>
      <p:ext uri="{BB962C8B-B14F-4D97-AF65-F5344CB8AC3E}">
        <p14:creationId xmlns:p14="http://schemas.microsoft.com/office/powerpoint/2010/main" val="37116639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72581C0-F1B9-D7EE-F556-A89E9DE8C6D5}"/>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Fifth Visit </a:t>
            </a:r>
            <a:br>
              <a:rPr lang="en-US" sz="3600" dirty="0">
                <a:solidFill>
                  <a:srgbClr val="FFFFFF"/>
                </a:solidFill>
              </a:rPr>
            </a:br>
            <a:r>
              <a:rPr lang="en-US" sz="3600" dirty="0">
                <a:solidFill>
                  <a:srgbClr val="FFFFFF"/>
                </a:solidFill>
              </a:rPr>
              <a:t>(Week 18)</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BD2DA9A-C1FE-EFE4-0A2D-0533F32BC58F}"/>
              </a:ext>
            </a:extLst>
          </p:cNvPr>
          <p:cNvSpPr>
            <a:spLocks noGrp="1"/>
          </p:cNvSpPr>
          <p:nvPr>
            <p:ph idx="1"/>
          </p:nvPr>
        </p:nvSpPr>
        <p:spPr>
          <a:xfrm>
            <a:off x="4742016" y="605896"/>
            <a:ext cx="6413663" cy="5646208"/>
          </a:xfrm>
        </p:spPr>
        <p:txBody>
          <a:bodyPr anchor="ctr">
            <a:normAutofit/>
          </a:bodyPr>
          <a:lstStyle/>
          <a:p>
            <a:pPr>
              <a:buFont typeface="Wingdings" panose="05000000000000000000" pitchFamily="2" charset="2"/>
              <a:buChar char="Ø"/>
            </a:pPr>
            <a:r>
              <a:rPr lang="en-US" sz="2400" dirty="0"/>
              <a:t>Decreasing dose of morphine went well</a:t>
            </a:r>
          </a:p>
          <a:p>
            <a:pPr>
              <a:buFont typeface="Wingdings" panose="05000000000000000000" pitchFamily="2" charset="2"/>
              <a:buChar char="Ø"/>
            </a:pPr>
            <a:r>
              <a:rPr lang="en-US" sz="2400" dirty="0"/>
              <a:t>Sleep remains stable on quetiapine</a:t>
            </a:r>
          </a:p>
          <a:p>
            <a:pPr>
              <a:buFont typeface="Wingdings" panose="05000000000000000000" pitchFamily="2" charset="2"/>
              <a:buChar char="Ø"/>
            </a:pPr>
            <a:r>
              <a:rPr lang="en-US" sz="2400" dirty="0"/>
              <a:t>Patient was able to further decrease her morphine IR back to three times daily in the interim as she felt pain relief remained stable</a:t>
            </a:r>
          </a:p>
          <a:p>
            <a:pPr>
              <a:buFont typeface="Wingdings" panose="05000000000000000000" pitchFamily="2" charset="2"/>
              <a:buChar char="Ø"/>
            </a:pPr>
            <a:r>
              <a:rPr lang="en-US" sz="2400" dirty="0"/>
              <a:t>Requesting one more increase in pregabalin; thinks she will be able to cut down morphine further with this</a:t>
            </a:r>
          </a:p>
          <a:p>
            <a:pPr>
              <a:buFont typeface="Wingdings" panose="05000000000000000000" pitchFamily="2" charset="2"/>
              <a:buChar char="Ø"/>
            </a:pPr>
            <a:r>
              <a:rPr lang="en-US" sz="2400" dirty="0"/>
              <a:t>Agree to increase pregabalin, and drop morphine ER to 30mg twice daily, keeping the morphine IR prescribed at four times daily if she needs it</a:t>
            </a:r>
          </a:p>
          <a:p>
            <a:pPr lvl="1"/>
            <a:endParaRPr lang="en-US" dirty="0"/>
          </a:p>
        </p:txBody>
      </p:sp>
    </p:spTree>
    <p:extLst>
      <p:ext uri="{BB962C8B-B14F-4D97-AF65-F5344CB8AC3E}">
        <p14:creationId xmlns:p14="http://schemas.microsoft.com/office/powerpoint/2010/main" val="23879611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353615D-04E2-9552-2870-BC6A2497C84A}"/>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Sixth Visit (Week 24)</a:t>
            </a:r>
            <a:endParaRPr lang="en-US" sz="3600" b="1">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57B6989-8E5F-F3D1-BEC8-C665BF03C1D8}"/>
              </a:ext>
            </a:extLst>
          </p:cNvPr>
          <p:cNvSpPr>
            <a:spLocks noGrp="1"/>
          </p:cNvSpPr>
          <p:nvPr>
            <p:ph idx="1"/>
          </p:nvPr>
        </p:nvSpPr>
        <p:spPr>
          <a:xfrm>
            <a:off x="4742016" y="605896"/>
            <a:ext cx="6413663" cy="5646208"/>
          </a:xfrm>
        </p:spPr>
        <p:txBody>
          <a:bodyPr anchor="ctr">
            <a:normAutofit/>
          </a:bodyPr>
          <a:lstStyle/>
          <a:p>
            <a:pPr>
              <a:buFont typeface="Wingdings" panose="05000000000000000000" pitchFamily="2" charset="2"/>
              <a:buChar char="Ø"/>
            </a:pPr>
            <a:r>
              <a:rPr lang="en-US" sz="2400" dirty="0"/>
              <a:t>Patient has successfully decreased morphine ER to 30mg twice daily, and maintained morphine IR at three times daily</a:t>
            </a:r>
          </a:p>
          <a:p>
            <a:pPr>
              <a:buFont typeface="Wingdings" panose="05000000000000000000" pitchFamily="2" charset="2"/>
              <a:buChar char="Ø"/>
            </a:pPr>
            <a:r>
              <a:rPr lang="en-US" sz="2400" dirty="0"/>
              <a:t>Does not think she can realistically go lower than this at this time</a:t>
            </a:r>
          </a:p>
          <a:p>
            <a:pPr>
              <a:buFont typeface="Wingdings" panose="05000000000000000000" pitchFamily="2" charset="2"/>
              <a:buChar char="Ø"/>
            </a:pPr>
            <a:r>
              <a:rPr lang="en-US" sz="2400" dirty="0"/>
              <a:t>Agree to hold wean at this time</a:t>
            </a:r>
          </a:p>
          <a:p>
            <a:pPr>
              <a:buFont typeface="Wingdings" panose="05000000000000000000" pitchFamily="2" charset="2"/>
              <a:buChar char="Ø"/>
            </a:pPr>
            <a:r>
              <a:rPr lang="en-US" sz="2400" dirty="0"/>
              <a:t>Follow up in 8 weeks to reassess</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Patient willingly and voluntarily decreased dose of morphine by 75mg over 6 months and felt her pain, mood, and sleep were all better managed as a result</a:t>
            </a:r>
          </a:p>
          <a:p>
            <a:pPr>
              <a:buFont typeface="Wingdings" panose="05000000000000000000" pitchFamily="2" charset="2"/>
              <a:buChar char="Ø"/>
            </a:pPr>
            <a:r>
              <a:rPr lang="en-US" sz="2400" dirty="0"/>
              <a:t>She apologized for her earlier behavior</a:t>
            </a:r>
          </a:p>
        </p:txBody>
      </p:sp>
    </p:spTree>
    <p:extLst>
      <p:ext uri="{BB962C8B-B14F-4D97-AF65-F5344CB8AC3E}">
        <p14:creationId xmlns:p14="http://schemas.microsoft.com/office/powerpoint/2010/main" val="29720258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ED41A8-6C20-911A-D344-AA12DE4C8E8F}"/>
              </a:ext>
            </a:extLst>
          </p:cNvPr>
          <p:cNvSpPr>
            <a:spLocks noGrp="1"/>
          </p:cNvSpPr>
          <p:nvPr>
            <p:ph type="title"/>
          </p:nvPr>
        </p:nvSpPr>
        <p:spPr>
          <a:xfrm>
            <a:off x="965030" y="963997"/>
            <a:ext cx="3254691" cy="4938361"/>
          </a:xfrm>
        </p:spPr>
        <p:txBody>
          <a:bodyPr anchor="ctr">
            <a:normAutofit/>
          </a:bodyPr>
          <a:lstStyle/>
          <a:p>
            <a:pPr algn="r"/>
            <a:r>
              <a:rPr lang="en-US" sz="4400"/>
              <a:t>Summary</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
            <a:extLst>
              <a:ext uri="{FF2B5EF4-FFF2-40B4-BE49-F238E27FC236}">
                <a16:creationId xmlns:a16="http://schemas.microsoft.com/office/drawing/2014/main" id="{2874DF72-0C7E-4E09-A31F-8FBE09B6DD10}"/>
              </a:ext>
            </a:extLst>
          </p:cNvPr>
          <p:cNvSpPr>
            <a:spLocks noGrp="1"/>
          </p:cNvSpPr>
          <p:nvPr>
            <p:ph idx="1"/>
          </p:nvPr>
        </p:nvSpPr>
        <p:spPr>
          <a:xfrm>
            <a:off x="5134882" y="963507"/>
            <a:ext cx="6135097" cy="4938851"/>
          </a:xfrm>
        </p:spPr>
        <p:txBody>
          <a:bodyPr anchor="ctr">
            <a:noAutofit/>
          </a:bodyPr>
          <a:lstStyle/>
          <a:p>
            <a:pPr>
              <a:buFont typeface="Wingdings" panose="05000000000000000000" pitchFamily="2" charset="2"/>
              <a:buChar char="Ø"/>
            </a:pPr>
            <a:r>
              <a:rPr lang="en-US" sz="2400" dirty="0"/>
              <a:t>Opioid weaning is a difficult process for both patients and prescribers, but frequently a necessary one</a:t>
            </a:r>
          </a:p>
          <a:p>
            <a:pPr>
              <a:buFont typeface="Wingdings" panose="05000000000000000000" pitchFamily="2" charset="2"/>
              <a:buChar char="Ø"/>
            </a:pPr>
            <a:r>
              <a:rPr lang="en-US" sz="2400" dirty="0"/>
              <a:t>Effective communication with patients can help to decrease negative reactions to weaning, improve compliance with wean plans, and maintain positive rapport with patients during the process</a:t>
            </a:r>
          </a:p>
          <a:p>
            <a:pPr>
              <a:buFont typeface="Wingdings" panose="05000000000000000000" pitchFamily="2" charset="2"/>
              <a:buChar char="Ø"/>
            </a:pPr>
            <a:r>
              <a:rPr lang="en-US" sz="2400" dirty="0"/>
              <a:t>Recognizing and managing the negative repercussions of weaning can further assist in making weaning as painless a process as possible</a:t>
            </a:r>
          </a:p>
          <a:p>
            <a:pPr>
              <a:buFont typeface="Wingdings" panose="05000000000000000000" pitchFamily="2" charset="2"/>
              <a:buChar char="Ø"/>
            </a:pPr>
            <a:r>
              <a:rPr lang="en-US" sz="2400" dirty="0"/>
              <a:t>Patient driven weaning may be a suitable compromise for patients who can be trusted to wean slowly, but may be otherwise reluctant to participate in weaning</a:t>
            </a:r>
          </a:p>
        </p:txBody>
      </p:sp>
    </p:spTree>
    <p:extLst>
      <p:ext uri="{BB962C8B-B14F-4D97-AF65-F5344CB8AC3E}">
        <p14:creationId xmlns:p14="http://schemas.microsoft.com/office/powerpoint/2010/main" val="27108917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240A2FC-E2C3-458D-96B4-5DF9028D93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5F097929-F3D6-4D1F-8AFC-CF348171A9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43074C91-9045-414B-B5F9-567DAE3EE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2779F603-B669-4AD6-82F9-E09F76165B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7E77AB-68F2-2BBB-65A5-D4D8395EFDE4}"/>
              </a:ext>
            </a:extLst>
          </p:cNvPr>
          <p:cNvSpPr>
            <a:spLocks noGrp="1"/>
          </p:cNvSpPr>
          <p:nvPr>
            <p:ph type="title"/>
          </p:nvPr>
        </p:nvSpPr>
        <p:spPr>
          <a:xfrm>
            <a:off x="5289754" y="639097"/>
            <a:ext cx="6253317" cy="3686015"/>
          </a:xfrm>
        </p:spPr>
        <p:txBody>
          <a:bodyPr vert="horz" lIns="91440" tIns="45720" rIns="91440" bIns="45720" rtlCol="0" anchor="b">
            <a:normAutofit/>
          </a:bodyPr>
          <a:lstStyle/>
          <a:p>
            <a:r>
              <a:rPr lang="en-US" sz="8000">
                <a:solidFill>
                  <a:schemeClr val="tx1">
                    <a:lumMod val="85000"/>
                    <a:lumOff val="15000"/>
                  </a:schemeClr>
                </a:solidFill>
              </a:rPr>
              <a:t>Questions?</a:t>
            </a:r>
          </a:p>
        </p:txBody>
      </p:sp>
      <p:pic>
        <p:nvPicPr>
          <p:cNvPr id="7" name="Graphic 6" descr="Question mark">
            <a:extLst>
              <a:ext uri="{FF2B5EF4-FFF2-40B4-BE49-F238E27FC236}">
                <a16:creationId xmlns:a16="http://schemas.microsoft.com/office/drawing/2014/main" id="{CDB5C03B-485C-5E86-B4C2-E81486806E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33999" y="1163529"/>
            <a:ext cx="4001315" cy="4001315"/>
          </a:xfrm>
          <a:prstGeom prst="rect">
            <a:avLst/>
          </a:prstGeom>
        </p:spPr>
      </p:pic>
      <p:cxnSp>
        <p:nvCxnSpPr>
          <p:cNvPr id="18" name="Straight Connector 17">
            <a:extLst>
              <a:ext uri="{FF2B5EF4-FFF2-40B4-BE49-F238E27FC236}">
                <a16:creationId xmlns:a16="http://schemas.microsoft.com/office/drawing/2014/main" id="{7ABFD994-C2DC-4E7D-9411-C7FF7813EF4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C0D1FC6-352C-4C7D-825F-C4E2F6A805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541AFC2C-CD98-4478-AB71-1A864026D9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39328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0FB4F-9738-14AC-FD2B-BC59A13AD82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0D1CF11-E03C-9222-97EF-D8384294B025}"/>
              </a:ext>
            </a:extLst>
          </p:cNvPr>
          <p:cNvSpPr>
            <a:spLocks noGrp="1"/>
          </p:cNvSpPr>
          <p:nvPr>
            <p:ph idx="1"/>
          </p:nvPr>
        </p:nvSpPr>
        <p:spPr>
          <a:xfrm>
            <a:off x="838200" y="1825625"/>
            <a:ext cx="10515600" cy="4799764"/>
          </a:xfrm>
        </p:spPr>
        <p:txBody>
          <a:bodyPr>
            <a:normAutofit fontScale="62500" lnSpcReduction="20000"/>
          </a:bodyPr>
          <a:lstStyle/>
          <a:p>
            <a:pPr marL="514350" indent="-514350">
              <a:buFont typeface="+mj-lt"/>
              <a:buAutoNum type="arabicPeriod"/>
            </a:pPr>
            <a:r>
              <a:rPr lang="en-US" sz="2900" b="0" i="0" dirty="0">
                <a:solidFill>
                  <a:srgbClr val="000000"/>
                </a:solidFill>
                <a:effectLst/>
              </a:rPr>
              <a:t>Dowell D, Ragan KR, Jones CM, Baldwin GT, Chou R. CDC Clinical Practice Guideline for Prescribing Opioids for Pain </a:t>
            </a:r>
            <a:r>
              <a:rPr lang="en-US" sz="2900" b="1" i="0" dirty="0">
                <a:solidFill>
                  <a:srgbClr val="000000"/>
                </a:solidFill>
                <a:effectLst/>
              </a:rPr>
              <a:t>—</a:t>
            </a:r>
            <a:r>
              <a:rPr lang="en-US" sz="2900" b="0" i="0" dirty="0">
                <a:solidFill>
                  <a:srgbClr val="000000"/>
                </a:solidFill>
                <a:effectLst/>
              </a:rPr>
              <a:t> United States, 2022. MMWR </a:t>
            </a:r>
            <a:r>
              <a:rPr lang="en-US" sz="2900" b="0" i="0" dirty="0" err="1">
                <a:solidFill>
                  <a:srgbClr val="000000"/>
                </a:solidFill>
                <a:effectLst/>
              </a:rPr>
              <a:t>Recomm</a:t>
            </a:r>
            <a:r>
              <a:rPr lang="en-US" sz="2900" b="0" i="0" dirty="0">
                <a:solidFill>
                  <a:srgbClr val="000000"/>
                </a:solidFill>
                <a:effectLst/>
              </a:rPr>
              <a:t> Rep 2022;71(No. RR-3):1–95.</a:t>
            </a:r>
          </a:p>
          <a:p>
            <a:pPr marL="514350" indent="-514350">
              <a:buFont typeface="+mj-lt"/>
              <a:buAutoNum type="arabicPeriod"/>
            </a:pPr>
            <a:r>
              <a:rPr lang="en-US" sz="2900" dirty="0">
                <a:solidFill>
                  <a:srgbClr val="212121"/>
                </a:solidFill>
              </a:rPr>
              <a:t>Price D, Mayer D, Mao J, Caruso F.  NMDA-Receptor Antagonists and Opioid Receptor Interactions as Related to Analgesia and Tolerance.  JPSM.  2000 Jan 19;1(1):7-11.</a:t>
            </a:r>
          </a:p>
          <a:p>
            <a:pPr marL="514350" indent="-514350">
              <a:buFont typeface="+mj-lt"/>
              <a:buAutoNum type="arabicPeriod"/>
            </a:pPr>
            <a:r>
              <a:rPr lang="en-US" sz="2900" b="0" i="0" dirty="0">
                <a:solidFill>
                  <a:srgbClr val="212121"/>
                </a:solidFill>
                <a:effectLst/>
              </a:rPr>
              <a:t>Berna C, Kulich R, </a:t>
            </a:r>
            <a:r>
              <a:rPr lang="en-US" sz="2900" b="0" i="0" dirty="0" err="1">
                <a:solidFill>
                  <a:srgbClr val="212121"/>
                </a:solidFill>
                <a:effectLst/>
              </a:rPr>
              <a:t>Rathmell</a:t>
            </a:r>
            <a:r>
              <a:rPr lang="en-US" sz="2900" b="0" i="0" dirty="0">
                <a:solidFill>
                  <a:srgbClr val="212121"/>
                </a:solidFill>
                <a:effectLst/>
              </a:rPr>
              <a:t> J.  Tapering Long Term Opioid Therapy in Chronic Noncancer Pain: Evidence and Recommendations for Everyday </a:t>
            </a:r>
            <a:r>
              <a:rPr lang="en-US" sz="2900" dirty="0">
                <a:solidFill>
                  <a:srgbClr val="212121"/>
                </a:solidFill>
              </a:rPr>
              <a:t>Practice.  Mayo Clin Proc.  June 2015;90(6):828-842.</a:t>
            </a:r>
            <a:endParaRPr lang="en-US" sz="2900" b="0" i="0" dirty="0">
              <a:solidFill>
                <a:srgbClr val="212121"/>
              </a:solidFill>
              <a:effectLst/>
            </a:endParaRPr>
          </a:p>
          <a:p>
            <a:pPr marL="514350" indent="-514350">
              <a:buFont typeface="+mj-lt"/>
              <a:buAutoNum type="arabicPeriod"/>
            </a:pPr>
            <a:r>
              <a:rPr lang="en-US" sz="2900" b="0" i="0" dirty="0">
                <a:solidFill>
                  <a:srgbClr val="212121"/>
                </a:solidFill>
                <a:effectLst/>
              </a:rPr>
              <a:t>Pak SC, </a:t>
            </a:r>
            <a:r>
              <a:rPr lang="en-US" sz="2900" b="0" i="0" dirty="0" err="1">
                <a:solidFill>
                  <a:srgbClr val="212121"/>
                </a:solidFill>
                <a:effectLst/>
              </a:rPr>
              <a:t>Micalos</a:t>
            </a:r>
            <a:r>
              <a:rPr lang="en-US" sz="2900" b="0" i="0" dirty="0">
                <a:solidFill>
                  <a:srgbClr val="212121"/>
                </a:solidFill>
                <a:effectLst/>
              </a:rPr>
              <a:t> PS, Maria SJ, Lord B. Nonpharmacological interventions for pain management in paramedicine and the emergency setting: a review of the literature. Evid Based Complement Alternat Med. 2015;2015:873039. </a:t>
            </a:r>
            <a:r>
              <a:rPr lang="en-US" sz="2900" b="0" i="0" dirty="0" err="1">
                <a:solidFill>
                  <a:srgbClr val="212121"/>
                </a:solidFill>
                <a:effectLst/>
              </a:rPr>
              <a:t>doi</a:t>
            </a:r>
            <a:r>
              <a:rPr lang="en-US" sz="2900" b="0" i="0" dirty="0">
                <a:solidFill>
                  <a:srgbClr val="212121"/>
                </a:solidFill>
                <a:effectLst/>
              </a:rPr>
              <a:t>: 10.1155/2015/873039. </a:t>
            </a:r>
            <a:r>
              <a:rPr lang="en-US" sz="2900" b="0" i="0" dirty="0" err="1">
                <a:solidFill>
                  <a:srgbClr val="212121"/>
                </a:solidFill>
                <a:effectLst/>
              </a:rPr>
              <a:t>Epub</a:t>
            </a:r>
            <a:r>
              <a:rPr lang="en-US" sz="2900" b="0" i="0" dirty="0">
                <a:solidFill>
                  <a:srgbClr val="212121"/>
                </a:solidFill>
                <a:effectLst/>
              </a:rPr>
              <a:t> 2015 Mar 31. PMID: 25918548; PMCID: PMC4396997.</a:t>
            </a:r>
          </a:p>
          <a:p>
            <a:pPr marL="514350" indent="-514350">
              <a:buFont typeface="+mj-lt"/>
              <a:buAutoNum type="arabicPeriod"/>
            </a:pPr>
            <a:r>
              <a:rPr lang="en-US" sz="2900" dirty="0" err="1"/>
              <a:t>Kampman</a:t>
            </a:r>
            <a:r>
              <a:rPr lang="en-US" sz="2900" dirty="0"/>
              <a:t> K et al: American Society of Addiction Medicine (ASAM) national practice guideline for the use of medications in the treatment of addiction involving opioid use. J Addict Med. 9(5):358-67, 2015 </a:t>
            </a:r>
          </a:p>
          <a:p>
            <a:pPr marL="514350" indent="-514350">
              <a:buFont typeface="+mj-lt"/>
              <a:buAutoNum type="arabicPeriod"/>
            </a:pPr>
            <a:r>
              <a:rPr lang="en-US" sz="2900" dirty="0"/>
              <a:t>Stahl SM.  Stahl’s Essential Psychopharmacology. Fifth Edition. 2021. Cambridge University Press.  </a:t>
            </a:r>
          </a:p>
          <a:p>
            <a:pPr marL="514350" indent="-514350">
              <a:buFont typeface="+mj-lt"/>
              <a:buAutoNum type="arabicPeriod"/>
            </a:pPr>
            <a:r>
              <a:rPr lang="en-US" sz="2900" dirty="0"/>
              <a:t>Micromedex solutions. Truven Health Analytics, Inc. Ann Arbor MI.</a:t>
            </a:r>
          </a:p>
          <a:p>
            <a:pPr marL="514350" indent="-514350">
              <a:buFont typeface="+mj-lt"/>
              <a:buAutoNum type="arabicPeriod"/>
            </a:pPr>
            <a:r>
              <a:rPr lang="en-US" sz="2900" dirty="0"/>
              <a:t>Lexicomp Online.  UpToDate, Inc.  Waltham, MA.</a:t>
            </a:r>
          </a:p>
        </p:txBody>
      </p:sp>
    </p:spTree>
    <p:extLst>
      <p:ext uri="{BB962C8B-B14F-4D97-AF65-F5344CB8AC3E}">
        <p14:creationId xmlns:p14="http://schemas.microsoft.com/office/powerpoint/2010/main" val="121623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1973C2-EB8B-452A-A698-4A252FD3AE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0162E77-11AD-44A7-84EC-40C59EEFBD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7683D8-045E-8520-9931-E8A4186F36B0}"/>
              </a:ext>
            </a:extLst>
          </p:cNvPr>
          <p:cNvSpPr>
            <a:spLocks noGrp="1"/>
          </p:cNvSpPr>
          <p:nvPr>
            <p:ph type="title"/>
          </p:nvPr>
        </p:nvSpPr>
        <p:spPr>
          <a:xfrm>
            <a:off x="5181601" y="634946"/>
            <a:ext cx="6368142" cy="1450757"/>
          </a:xfrm>
        </p:spPr>
        <p:txBody>
          <a:bodyPr>
            <a:normAutofit/>
          </a:bodyPr>
          <a:lstStyle/>
          <a:p>
            <a:r>
              <a:rPr lang="en-US" sz="5000">
                <a:solidFill>
                  <a:srgbClr val="445A71"/>
                </a:solidFill>
              </a:rPr>
              <a:t>Indications for Opioid Analgesics</a:t>
            </a:r>
          </a:p>
        </p:txBody>
      </p:sp>
      <p:pic>
        <p:nvPicPr>
          <p:cNvPr id="7" name="Picture 4" descr="Close-up unopened pill packets">
            <a:extLst>
              <a:ext uri="{FF2B5EF4-FFF2-40B4-BE49-F238E27FC236}">
                <a16:creationId xmlns:a16="http://schemas.microsoft.com/office/drawing/2014/main" id="{424328B4-6C36-EEFE-241B-87E975FB8922}"/>
              </a:ext>
            </a:extLst>
          </p:cNvPr>
          <p:cNvPicPr>
            <a:picLocks noChangeAspect="1"/>
          </p:cNvPicPr>
          <p:nvPr/>
        </p:nvPicPr>
        <p:blipFill rotWithShape="1">
          <a:blip r:embed="rId2"/>
          <a:srcRect l="30754" r="24702" b="-1"/>
          <a:stretch/>
        </p:blipFill>
        <p:spPr>
          <a:xfrm>
            <a:off x="20" y="-12128"/>
            <a:ext cx="4654276" cy="6870127"/>
          </a:xfrm>
          <a:prstGeom prst="rect">
            <a:avLst/>
          </a:prstGeom>
        </p:spPr>
      </p:pic>
      <p:cxnSp>
        <p:nvCxnSpPr>
          <p:cNvPr id="13" name="Straight Connector 12">
            <a:extLst>
              <a:ext uri="{FF2B5EF4-FFF2-40B4-BE49-F238E27FC236}">
                <a16:creationId xmlns:a16="http://schemas.microsoft.com/office/drawing/2014/main" id="{5AB158E9-1B40-4CD6-95F0-95CA11DF7B7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DCC96FAE-2D30-EADE-6A24-1C73644861BA}"/>
              </a:ext>
            </a:extLst>
          </p:cNvPr>
          <p:cNvSpPr>
            <a:spLocks noGrp="1"/>
          </p:cNvSpPr>
          <p:nvPr>
            <p:ph idx="1"/>
          </p:nvPr>
        </p:nvSpPr>
        <p:spPr>
          <a:xfrm>
            <a:off x="5181601" y="2198914"/>
            <a:ext cx="6368142" cy="3670180"/>
          </a:xfrm>
        </p:spPr>
        <p:txBody>
          <a:bodyPr>
            <a:normAutofit/>
          </a:bodyPr>
          <a:lstStyle/>
          <a:p>
            <a:pPr>
              <a:buFont typeface="Wingdings" panose="05000000000000000000" pitchFamily="2" charset="2"/>
              <a:buChar char="Ø"/>
            </a:pPr>
            <a:r>
              <a:rPr lang="en-US" sz="2400" dirty="0"/>
              <a:t>Pain management related to sickle cell disease, cancer-related pain, palliative care, and end-of-life care</a:t>
            </a:r>
          </a:p>
          <a:p>
            <a:pPr>
              <a:buFont typeface="Wingdings" panose="05000000000000000000" pitchFamily="2" charset="2"/>
              <a:buChar char="Ø"/>
            </a:pPr>
            <a:r>
              <a:rPr lang="en-US" sz="2400" dirty="0"/>
              <a:t>Acute pain resultant from severe traumatic incidents or invasive surgery</a:t>
            </a:r>
          </a:p>
          <a:p>
            <a:pPr>
              <a:buFont typeface="Wingdings" panose="05000000000000000000" pitchFamily="2" charset="2"/>
              <a:buChar char="Ø"/>
            </a:pPr>
            <a:r>
              <a:rPr lang="en-US" sz="2400" dirty="0"/>
              <a:t>Acute or chronic pain resulting in significant distress and/or functionality decline for which other options are insufficient or contraindicated</a:t>
            </a:r>
          </a:p>
        </p:txBody>
      </p:sp>
    </p:spTree>
    <p:extLst>
      <p:ext uri="{BB962C8B-B14F-4D97-AF65-F5344CB8AC3E}">
        <p14:creationId xmlns:p14="http://schemas.microsoft.com/office/powerpoint/2010/main" val="3840821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942C6-5E6B-7740-B8D3-B2E3D4D9C275}"/>
              </a:ext>
            </a:extLst>
          </p:cNvPr>
          <p:cNvSpPr>
            <a:spLocks noGrp="1"/>
          </p:cNvSpPr>
          <p:nvPr>
            <p:ph type="title"/>
          </p:nvPr>
        </p:nvSpPr>
        <p:spPr/>
        <p:txBody>
          <a:bodyPr/>
          <a:lstStyle/>
          <a:p>
            <a:r>
              <a:rPr lang="en-US" dirty="0"/>
              <a:t>Cautions Against Opioid Analgesics</a:t>
            </a:r>
          </a:p>
        </p:txBody>
      </p:sp>
      <p:graphicFrame>
        <p:nvGraphicFramePr>
          <p:cNvPr id="8" name="Diagram 7">
            <a:extLst>
              <a:ext uri="{FF2B5EF4-FFF2-40B4-BE49-F238E27FC236}">
                <a16:creationId xmlns:a16="http://schemas.microsoft.com/office/drawing/2014/main" id="{FD06CA07-5881-80CB-C026-EE38714AE331}"/>
              </a:ext>
            </a:extLst>
          </p:cNvPr>
          <p:cNvGraphicFramePr/>
          <p:nvPr>
            <p:extLst>
              <p:ext uri="{D42A27DB-BD31-4B8C-83A1-F6EECF244321}">
                <p14:modId xmlns:p14="http://schemas.microsoft.com/office/powerpoint/2010/main" val="3041661415"/>
              </p:ext>
            </p:extLst>
          </p:nvPr>
        </p:nvGraphicFramePr>
        <p:xfrm>
          <a:off x="1830136" y="1806342"/>
          <a:ext cx="8531727" cy="4438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2520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54636-D591-60DD-7FC5-CE64FF57FAF6}"/>
              </a:ext>
            </a:extLst>
          </p:cNvPr>
          <p:cNvSpPr>
            <a:spLocks noGrp="1"/>
          </p:cNvSpPr>
          <p:nvPr>
            <p:ph type="title"/>
          </p:nvPr>
        </p:nvSpPr>
        <p:spPr/>
        <p:txBody>
          <a:bodyPr>
            <a:normAutofit/>
          </a:bodyPr>
          <a:lstStyle/>
          <a:p>
            <a:r>
              <a:rPr lang="en-US" dirty="0"/>
              <a:t>Time Independent Risks of Opioids</a:t>
            </a:r>
          </a:p>
        </p:txBody>
      </p:sp>
      <p:sp>
        <p:nvSpPr>
          <p:cNvPr id="3" name="Content Placeholder 2">
            <a:extLst>
              <a:ext uri="{FF2B5EF4-FFF2-40B4-BE49-F238E27FC236}">
                <a16:creationId xmlns:a16="http://schemas.microsoft.com/office/drawing/2014/main" id="{463B5EBF-EB7A-F6F7-21AF-BFC01BB58FCC}"/>
              </a:ext>
            </a:extLst>
          </p:cNvPr>
          <p:cNvSpPr>
            <a:spLocks noGrp="1"/>
          </p:cNvSpPr>
          <p:nvPr>
            <p:ph idx="1"/>
          </p:nvPr>
        </p:nvSpPr>
        <p:spPr/>
        <p:txBody>
          <a:bodyPr>
            <a:normAutofit/>
          </a:bodyPr>
          <a:lstStyle/>
          <a:p>
            <a:pPr>
              <a:buFont typeface="Wingdings" panose="05000000000000000000" pitchFamily="2" charset="2"/>
              <a:buChar char="Ø"/>
            </a:pPr>
            <a:r>
              <a:rPr lang="en-US" sz="2400" dirty="0"/>
              <a:t>Grogginess</a:t>
            </a:r>
          </a:p>
          <a:p>
            <a:pPr>
              <a:buFont typeface="Wingdings" panose="05000000000000000000" pitchFamily="2" charset="2"/>
              <a:buChar char="Ø"/>
            </a:pPr>
            <a:r>
              <a:rPr lang="en-US" sz="2400" dirty="0"/>
              <a:t>Depression</a:t>
            </a:r>
          </a:p>
          <a:p>
            <a:pPr>
              <a:buFont typeface="Wingdings" panose="05000000000000000000" pitchFamily="2" charset="2"/>
              <a:buChar char="Ø"/>
            </a:pPr>
            <a:r>
              <a:rPr lang="en-US" sz="2400" dirty="0"/>
              <a:t>Constipation</a:t>
            </a:r>
          </a:p>
          <a:p>
            <a:pPr>
              <a:buFont typeface="Wingdings" panose="05000000000000000000" pitchFamily="2" charset="2"/>
              <a:buChar char="Ø"/>
            </a:pPr>
            <a:r>
              <a:rPr lang="en-US" sz="2400" dirty="0"/>
              <a:t>Respiratory depression</a:t>
            </a:r>
          </a:p>
          <a:p>
            <a:pPr>
              <a:buFont typeface="Wingdings" panose="05000000000000000000" pitchFamily="2" charset="2"/>
              <a:buChar char="Ø"/>
            </a:pPr>
            <a:r>
              <a:rPr lang="en-US" sz="2400" dirty="0"/>
              <a:t>Dependence</a:t>
            </a:r>
          </a:p>
          <a:p>
            <a:pPr>
              <a:buFont typeface="Wingdings" panose="05000000000000000000" pitchFamily="2" charset="2"/>
              <a:buChar char="Ø"/>
            </a:pPr>
            <a:r>
              <a:rPr lang="en-US" sz="2400" dirty="0"/>
              <a:t>Opioid use disorder (OUD)</a:t>
            </a:r>
          </a:p>
        </p:txBody>
      </p:sp>
    </p:spTree>
    <p:extLst>
      <p:ext uri="{BB962C8B-B14F-4D97-AF65-F5344CB8AC3E}">
        <p14:creationId xmlns:p14="http://schemas.microsoft.com/office/powerpoint/2010/main" val="257129218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2046</TotalTime>
  <Words>5257</Words>
  <Application>Microsoft Office PowerPoint</Application>
  <PresentationFormat>Widescreen</PresentationFormat>
  <Paragraphs>434</Paragraphs>
  <Slides>67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67</vt:i4>
      </vt:variant>
    </vt:vector>
  </HeadingPairs>
  <TitlesOfParts>
    <vt:vector size="72" baseType="lpstr">
      <vt:lpstr>Calibri</vt:lpstr>
      <vt:lpstr>Calibri Light</vt:lpstr>
      <vt:lpstr>Times New Roman</vt:lpstr>
      <vt:lpstr>Wingdings</vt:lpstr>
      <vt:lpstr>Retrospect</vt:lpstr>
      <vt:lpstr>PowerPoint Presentation</vt:lpstr>
      <vt:lpstr>Disclosures</vt:lpstr>
      <vt:lpstr>Who Am I</vt:lpstr>
      <vt:lpstr>Why This Topic?</vt:lpstr>
      <vt:lpstr>Objectives</vt:lpstr>
      <vt:lpstr>CDC Guideline for Opioid Prescribing 2022</vt:lpstr>
      <vt:lpstr>Indications for Opioid Analgesics</vt:lpstr>
      <vt:lpstr>Cautions Against Opioid Analgesics</vt:lpstr>
      <vt:lpstr>Time Independent Risks of Opioids</vt:lpstr>
      <vt:lpstr>Long Term Risks of Opioids</vt:lpstr>
      <vt:lpstr>Opioid Induced Hyperalgesia</vt:lpstr>
      <vt:lpstr>Opioids and the NMDA Receptor</vt:lpstr>
      <vt:lpstr>Opioid Weaning</vt:lpstr>
      <vt:lpstr>Opioid Weaning</vt:lpstr>
      <vt:lpstr>PowerPoint Presentation</vt:lpstr>
      <vt:lpstr>How to Wean Opioids</vt:lpstr>
      <vt:lpstr>Factors Affecting Opioid Weaning</vt:lpstr>
      <vt:lpstr>Types of Opioid Weans</vt:lpstr>
      <vt:lpstr>When to Use Different Opioid Weans</vt:lpstr>
      <vt:lpstr>Navigating Opioid Weans</vt:lpstr>
      <vt:lpstr>The Initial Conversation</vt:lpstr>
      <vt:lpstr>Problems During the Opioid Wean</vt:lpstr>
      <vt:lpstr>Patient Concerns During Opioid Weans</vt:lpstr>
      <vt:lpstr>How to Approach Weans</vt:lpstr>
      <vt:lpstr>Patient Education</vt:lpstr>
      <vt:lpstr>Patient Education</vt:lpstr>
      <vt:lpstr>Patient Education</vt:lpstr>
      <vt:lpstr>Patient Education</vt:lpstr>
      <vt:lpstr>My Catchphrases</vt:lpstr>
      <vt:lpstr>Empathy and Compassion</vt:lpstr>
      <vt:lpstr>Defusing Situations</vt:lpstr>
      <vt:lpstr>Clear Planning</vt:lpstr>
      <vt:lpstr>Example – Slow Opioid Taper</vt:lpstr>
      <vt:lpstr>Example – Slow Opioid Taper</vt:lpstr>
      <vt:lpstr>Example – Slow Opioid Taper</vt:lpstr>
      <vt:lpstr>Example – Slow Opioid Taper</vt:lpstr>
      <vt:lpstr>Example – Slow Opioid Taper</vt:lpstr>
      <vt:lpstr>Example – Slow Opioid Taper</vt:lpstr>
      <vt:lpstr>Example – Slow Opioid Taper</vt:lpstr>
      <vt:lpstr>Nonpharmacological Pain Management</vt:lpstr>
      <vt:lpstr>My Catchphrases</vt:lpstr>
      <vt:lpstr>Non-Narcotic Pain Management</vt:lpstr>
      <vt:lpstr>Somatic Pain</vt:lpstr>
      <vt:lpstr>Neuropathic Pain</vt:lpstr>
      <vt:lpstr>Pearls for Non-Narcotic Pain Management</vt:lpstr>
      <vt:lpstr>My Catchphrases</vt:lpstr>
      <vt:lpstr>Opioid Withdrawal</vt:lpstr>
      <vt:lpstr>Timeline of Opioid Withdrawal</vt:lpstr>
      <vt:lpstr>Managing Opioid Withdrawal</vt:lpstr>
      <vt:lpstr>Buprenorphine and Methadone</vt:lpstr>
      <vt:lpstr>Mental Health During Opioid Weans</vt:lpstr>
      <vt:lpstr>Questions to Ask While Weaning</vt:lpstr>
      <vt:lpstr>Managing Mental Health</vt:lpstr>
      <vt:lpstr>Weaning Pauses</vt:lpstr>
      <vt:lpstr>Maintaining Rapport During Weans</vt:lpstr>
      <vt:lpstr>The End Goal</vt:lpstr>
      <vt:lpstr>Patient-Driven Opioid Weaning</vt:lpstr>
      <vt:lpstr>Example of a Patient-Driven Opioid Wean</vt:lpstr>
      <vt:lpstr>First Visit</vt:lpstr>
      <vt:lpstr>Second Visit  (Week 4)</vt:lpstr>
      <vt:lpstr>Third Visit (Week 8)</vt:lpstr>
      <vt:lpstr>Fourth Visit (Week 12)</vt:lpstr>
      <vt:lpstr>Fifth Visit  (Week 18)</vt:lpstr>
      <vt:lpstr>Sixth Visit (Week 24)</vt:lpstr>
      <vt:lpstr>Summary</vt:lpstr>
      <vt:lpstr>Questions?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Painful Conversations: Communication Strategies for Opioid Weaning</dc:title>
  <dc:creator>Haupt, Corey A.</dc:creator>
  <cp:lastModifiedBy>Petty, Margaret</cp:lastModifiedBy>
  <cp:revision>33</cp:revision>
  <dcterms:created xsi:type="dcterms:W3CDTF">2023-03-15T15:45:07Z</dcterms:created>
  <dcterms:modified xsi:type="dcterms:W3CDTF">2023-04-10T14:48:41Z</dcterms:modified>
</cp:coreProperties>
</file>